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1" r:id="rId5"/>
    <p:sldId id="258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ітлий стиль 2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ітлий стиль 1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43638-D28A-4C9B-BB7F-36EE8339C03B}" type="doc">
      <dgm:prSet loTypeId="urn:microsoft.com/office/officeart/2005/8/layout/hProcess6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303A1A2D-D2C4-466B-8CF6-C82C43D2A2F0}">
      <dgm:prSet phldrT="[Текст]"/>
      <dgm:spPr/>
      <dgm:t>
        <a:bodyPr/>
        <a:lstStyle/>
        <a:p>
          <a:r>
            <a:rPr lang="uk-UA" dirty="0"/>
            <a:t>6</a:t>
          </a:r>
        </a:p>
      </dgm:t>
    </dgm:pt>
    <dgm:pt modelId="{A8272A85-3BB3-4353-AC8D-81A7120E619B}" type="parTrans" cxnId="{B1653ACF-D607-4297-B4CB-03D95F53B45B}">
      <dgm:prSet/>
      <dgm:spPr/>
      <dgm:t>
        <a:bodyPr/>
        <a:lstStyle/>
        <a:p>
          <a:endParaRPr lang="uk-UA"/>
        </a:p>
      </dgm:t>
    </dgm:pt>
    <dgm:pt modelId="{38947681-09BE-40D5-9432-CEA28353A9D2}" type="sibTrans" cxnId="{B1653ACF-D607-4297-B4CB-03D95F53B45B}">
      <dgm:prSet/>
      <dgm:spPr/>
      <dgm:t>
        <a:bodyPr/>
        <a:lstStyle/>
        <a:p>
          <a:endParaRPr lang="uk-UA"/>
        </a:p>
      </dgm:t>
    </dgm:pt>
    <dgm:pt modelId="{5A98E374-C0DD-4BC7-B526-63926FA8A2FA}">
      <dgm:prSet phldrT="[Текст]" custT="1"/>
      <dgm:spPr/>
      <dgm:t>
        <a:bodyPr/>
        <a:lstStyle/>
        <a:p>
          <a:r>
            <a:rPr lang="uk-UA" sz="2400" dirty="0"/>
            <a:t>дисциплін</a:t>
          </a:r>
        </a:p>
      </dgm:t>
    </dgm:pt>
    <dgm:pt modelId="{C277D726-59C7-4305-93A9-DC7C61A69F45}" type="parTrans" cxnId="{05796F8C-034B-4275-B367-E83CE1673B93}">
      <dgm:prSet/>
      <dgm:spPr/>
      <dgm:t>
        <a:bodyPr/>
        <a:lstStyle/>
        <a:p>
          <a:endParaRPr lang="uk-UA"/>
        </a:p>
      </dgm:t>
    </dgm:pt>
    <dgm:pt modelId="{E34408DC-0388-48AB-AEF8-0BA9BF881A5F}" type="sibTrans" cxnId="{05796F8C-034B-4275-B367-E83CE1673B93}">
      <dgm:prSet/>
      <dgm:spPr/>
      <dgm:t>
        <a:bodyPr/>
        <a:lstStyle/>
        <a:p>
          <a:endParaRPr lang="uk-UA"/>
        </a:p>
      </dgm:t>
    </dgm:pt>
    <dgm:pt modelId="{38800FDB-188F-45F7-AC2A-49C1CDC2E5C0}">
      <dgm:prSet phldrT="[Текст]"/>
      <dgm:spPr/>
      <dgm:t>
        <a:bodyPr/>
        <a:lstStyle/>
        <a:p>
          <a:r>
            <a:rPr lang="uk-UA" dirty="0"/>
            <a:t>4</a:t>
          </a:r>
        </a:p>
      </dgm:t>
    </dgm:pt>
    <dgm:pt modelId="{1CFD7E0D-DC07-470A-96D3-7B0C1031B5D7}" type="parTrans" cxnId="{B888FFEF-941E-417D-8261-2F77A1A0AADD}">
      <dgm:prSet/>
      <dgm:spPr/>
      <dgm:t>
        <a:bodyPr/>
        <a:lstStyle/>
        <a:p>
          <a:endParaRPr lang="uk-UA"/>
        </a:p>
      </dgm:t>
    </dgm:pt>
    <dgm:pt modelId="{3D3A8B82-A455-4589-8C11-D689C9DF3B31}" type="sibTrans" cxnId="{B888FFEF-941E-417D-8261-2F77A1A0AADD}">
      <dgm:prSet/>
      <dgm:spPr/>
      <dgm:t>
        <a:bodyPr/>
        <a:lstStyle/>
        <a:p>
          <a:endParaRPr lang="uk-UA"/>
        </a:p>
      </dgm:t>
    </dgm:pt>
    <dgm:pt modelId="{793ADDE6-453B-4F92-A93D-9620778FCC21}">
      <dgm:prSet phldrT="[Текст]" custT="1"/>
      <dgm:spPr/>
      <dgm:t>
        <a:bodyPr/>
        <a:lstStyle/>
        <a:p>
          <a:r>
            <a:rPr lang="uk-UA" sz="2400" dirty="0"/>
            <a:t>заліки</a:t>
          </a:r>
          <a:endParaRPr lang="en-US" sz="2400" dirty="0"/>
        </a:p>
        <a:p>
          <a:r>
            <a:rPr lang="en-US" sz="2400" b="1" dirty="0"/>
            <a:t>5 (A)</a:t>
          </a:r>
          <a:endParaRPr lang="uk-UA" sz="2400" b="1" dirty="0"/>
        </a:p>
      </dgm:t>
    </dgm:pt>
    <dgm:pt modelId="{CED9F788-4E43-4555-8405-764650D9D20E}" type="parTrans" cxnId="{75E6DC68-B4F9-4838-AE8D-C1420348BECE}">
      <dgm:prSet/>
      <dgm:spPr/>
      <dgm:t>
        <a:bodyPr/>
        <a:lstStyle/>
        <a:p>
          <a:endParaRPr lang="uk-UA"/>
        </a:p>
      </dgm:t>
    </dgm:pt>
    <dgm:pt modelId="{642A99B8-4033-4B4A-BFA6-B001C45DF4E1}" type="sibTrans" cxnId="{75E6DC68-B4F9-4838-AE8D-C1420348BECE}">
      <dgm:prSet/>
      <dgm:spPr/>
      <dgm:t>
        <a:bodyPr/>
        <a:lstStyle/>
        <a:p>
          <a:endParaRPr lang="uk-UA"/>
        </a:p>
      </dgm:t>
    </dgm:pt>
    <dgm:pt modelId="{3E40AC45-BC89-4587-9486-076BE6B3D28E}">
      <dgm:prSet phldrT="[Текст]"/>
      <dgm:spPr/>
      <dgm:t>
        <a:bodyPr/>
        <a:lstStyle/>
        <a:p>
          <a:r>
            <a:rPr lang="uk-UA" dirty="0"/>
            <a:t>2</a:t>
          </a:r>
        </a:p>
      </dgm:t>
    </dgm:pt>
    <dgm:pt modelId="{50A99981-0F9F-4A74-9472-07871BA6A392}" type="parTrans" cxnId="{897116E4-776E-4FE8-8E42-1E618126DFEE}">
      <dgm:prSet/>
      <dgm:spPr/>
      <dgm:t>
        <a:bodyPr/>
        <a:lstStyle/>
        <a:p>
          <a:endParaRPr lang="uk-UA"/>
        </a:p>
      </dgm:t>
    </dgm:pt>
    <dgm:pt modelId="{5E3B502B-F6AF-4861-858B-A6B157E5F390}" type="sibTrans" cxnId="{897116E4-776E-4FE8-8E42-1E618126DFEE}">
      <dgm:prSet/>
      <dgm:spPr/>
      <dgm:t>
        <a:bodyPr/>
        <a:lstStyle/>
        <a:p>
          <a:endParaRPr lang="uk-UA"/>
        </a:p>
      </dgm:t>
    </dgm:pt>
    <dgm:pt modelId="{8804F65C-836B-4B42-905C-CFE01AA417DF}">
      <dgm:prSet phldrT="[Текст]" custT="1"/>
      <dgm:spPr/>
      <dgm:t>
        <a:bodyPr/>
        <a:lstStyle/>
        <a:p>
          <a:r>
            <a:rPr lang="uk-UA" sz="2400" dirty="0"/>
            <a:t>іспити</a:t>
          </a:r>
          <a:endParaRPr lang="en-US" sz="2400" dirty="0"/>
        </a:p>
        <a:p>
          <a:r>
            <a:rPr lang="en-US" sz="2400" b="1" dirty="0"/>
            <a:t>5 (A)</a:t>
          </a:r>
          <a:endParaRPr lang="uk-UA" sz="2400" b="1" dirty="0"/>
        </a:p>
      </dgm:t>
    </dgm:pt>
    <dgm:pt modelId="{F08EB24E-4BAE-458A-924C-FF53CD24608C}" type="parTrans" cxnId="{F86B04D6-7257-47E0-8CE8-2EFC63BFBB58}">
      <dgm:prSet/>
      <dgm:spPr/>
      <dgm:t>
        <a:bodyPr/>
        <a:lstStyle/>
        <a:p>
          <a:endParaRPr lang="uk-UA"/>
        </a:p>
      </dgm:t>
    </dgm:pt>
    <dgm:pt modelId="{F8317125-C25E-4D59-8F36-677F28AD78BD}" type="sibTrans" cxnId="{F86B04D6-7257-47E0-8CE8-2EFC63BFBB58}">
      <dgm:prSet/>
      <dgm:spPr/>
      <dgm:t>
        <a:bodyPr/>
        <a:lstStyle/>
        <a:p>
          <a:endParaRPr lang="uk-UA"/>
        </a:p>
      </dgm:t>
    </dgm:pt>
    <dgm:pt modelId="{9C784063-FF9A-4259-A821-0718971BCA8F}" type="pres">
      <dgm:prSet presAssocID="{6BD43638-D28A-4C9B-BB7F-36EE8339C03B}" presName="theList" presStyleCnt="0">
        <dgm:presLayoutVars>
          <dgm:dir/>
          <dgm:animLvl val="lvl"/>
          <dgm:resizeHandles val="exact"/>
        </dgm:presLayoutVars>
      </dgm:prSet>
      <dgm:spPr/>
    </dgm:pt>
    <dgm:pt modelId="{7A7DD7B1-6D10-493F-9629-2BF677A3351C}" type="pres">
      <dgm:prSet presAssocID="{303A1A2D-D2C4-466B-8CF6-C82C43D2A2F0}" presName="compNode" presStyleCnt="0"/>
      <dgm:spPr/>
    </dgm:pt>
    <dgm:pt modelId="{A22E728F-BE1D-4557-9C8D-49A2339CE316}" type="pres">
      <dgm:prSet presAssocID="{303A1A2D-D2C4-466B-8CF6-C82C43D2A2F0}" presName="noGeometry" presStyleCnt="0"/>
      <dgm:spPr/>
    </dgm:pt>
    <dgm:pt modelId="{BE1EFCA5-79EC-4C8C-9EDF-2B6500247B18}" type="pres">
      <dgm:prSet presAssocID="{303A1A2D-D2C4-466B-8CF6-C82C43D2A2F0}" presName="childTextVisible" presStyleLbl="bgAccFollowNode1" presStyleIdx="0" presStyleCnt="3">
        <dgm:presLayoutVars>
          <dgm:bulletEnabled val="1"/>
        </dgm:presLayoutVars>
      </dgm:prSet>
      <dgm:spPr/>
    </dgm:pt>
    <dgm:pt modelId="{46A562FF-9DE5-49F9-8F9B-D1EC4F2F8BF7}" type="pres">
      <dgm:prSet presAssocID="{303A1A2D-D2C4-466B-8CF6-C82C43D2A2F0}" presName="childTextHidden" presStyleLbl="bgAccFollowNode1" presStyleIdx="0" presStyleCnt="3"/>
      <dgm:spPr/>
    </dgm:pt>
    <dgm:pt modelId="{241282CB-F891-4F51-8401-AEA7FD174BB4}" type="pres">
      <dgm:prSet presAssocID="{303A1A2D-D2C4-466B-8CF6-C82C43D2A2F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C1A7F99-38EB-496A-9DC0-E9067127A925}" type="pres">
      <dgm:prSet presAssocID="{303A1A2D-D2C4-466B-8CF6-C82C43D2A2F0}" presName="aSpace" presStyleCnt="0"/>
      <dgm:spPr/>
    </dgm:pt>
    <dgm:pt modelId="{0ECCFD52-E6F9-4E70-9EB3-4DEA3C86C34D}" type="pres">
      <dgm:prSet presAssocID="{38800FDB-188F-45F7-AC2A-49C1CDC2E5C0}" presName="compNode" presStyleCnt="0"/>
      <dgm:spPr/>
    </dgm:pt>
    <dgm:pt modelId="{EF78443C-8DED-49BF-9F7F-2DD22AE0B9FF}" type="pres">
      <dgm:prSet presAssocID="{38800FDB-188F-45F7-AC2A-49C1CDC2E5C0}" presName="noGeometry" presStyleCnt="0"/>
      <dgm:spPr/>
    </dgm:pt>
    <dgm:pt modelId="{C650CE52-EB43-497E-8E86-50C1D72E30A8}" type="pres">
      <dgm:prSet presAssocID="{38800FDB-188F-45F7-AC2A-49C1CDC2E5C0}" presName="childTextVisible" presStyleLbl="bgAccFollowNode1" presStyleIdx="1" presStyleCnt="3">
        <dgm:presLayoutVars>
          <dgm:bulletEnabled val="1"/>
        </dgm:presLayoutVars>
      </dgm:prSet>
      <dgm:spPr/>
    </dgm:pt>
    <dgm:pt modelId="{E9DD4FA1-632C-4D94-897E-C07B78FC4A6F}" type="pres">
      <dgm:prSet presAssocID="{38800FDB-188F-45F7-AC2A-49C1CDC2E5C0}" presName="childTextHidden" presStyleLbl="bgAccFollowNode1" presStyleIdx="1" presStyleCnt="3"/>
      <dgm:spPr/>
    </dgm:pt>
    <dgm:pt modelId="{459DE7F2-A9D4-443B-A8A0-2B08F783E1A8}" type="pres">
      <dgm:prSet presAssocID="{38800FDB-188F-45F7-AC2A-49C1CDC2E5C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E959E26-8701-4072-85AE-6521C6DA9F2C}" type="pres">
      <dgm:prSet presAssocID="{38800FDB-188F-45F7-AC2A-49C1CDC2E5C0}" presName="aSpace" presStyleCnt="0"/>
      <dgm:spPr/>
    </dgm:pt>
    <dgm:pt modelId="{0EB06ADB-B0E6-4846-B8E4-7890D10C38A9}" type="pres">
      <dgm:prSet presAssocID="{3E40AC45-BC89-4587-9486-076BE6B3D28E}" presName="compNode" presStyleCnt="0"/>
      <dgm:spPr/>
    </dgm:pt>
    <dgm:pt modelId="{CE7CAAB9-B414-4D01-A305-3696DDFAE0B4}" type="pres">
      <dgm:prSet presAssocID="{3E40AC45-BC89-4587-9486-076BE6B3D28E}" presName="noGeometry" presStyleCnt="0"/>
      <dgm:spPr/>
    </dgm:pt>
    <dgm:pt modelId="{B67F2383-6E9B-406C-A4BB-A4904CEC81AD}" type="pres">
      <dgm:prSet presAssocID="{3E40AC45-BC89-4587-9486-076BE6B3D28E}" presName="childTextVisible" presStyleLbl="bgAccFollowNode1" presStyleIdx="2" presStyleCnt="3">
        <dgm:presLayoutVars>
          <dgm:bulletEnabled val="1"/>
        </dgm:presLayoutVars>
      </dgm:prSet>
      <dgm:spPr/>
    </dgm:pt>
    <dgm:pt modelId="{B77B89EA-B62C-46B1-8298-7235B2385619}" type="pres">
      <dgm:prSet presAssocID="{3E40AC45-BC89-4587-9486-076BE6B3D28E}" presName="childTextHidden" presStyleLbl="bgAccFollowNode1" presStyleIdx="2" presStyleCnt="3"/>
      <dgm:spPr/>
    </dgm:pt>
    <dgm:pt modelId="{01FF0123-C1AD-4182-97A1-5CFE72FFC7C6}" type="pres">
      <dgm:prSet presAssocID="{3E40AC45-BC89-4587-9486-076BE6B3D28E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55611C02-BBB2-41A7-91BB-27453A10DAB9}" type="presOf" srcId="{5A98E374-C0DD-4BC7-B526-63926FA8A2FA}" destId="{46A562FF-9DE5-49F9-8F9B-D1EC4F2F8BF7}" srcOrd="1" destOrd="0" presId="urn:microsoft.com/office/officeart/2005/8/layout/hProcess6"/>
    <dgm:cxn modelId="{196B0E28-B087-469C-9FBE-F1C3A6365398}" type="presOf" srcId="{8804F65C-836B-4B42-905C-CFE01AA417DF}" destId="{B77B89EA-B62C-46B1-8298-7235B2385619}" srcOrd="1" destOrd="0" presId="urn:microsoft.com/office/officeart/2005/8/layout/hProcess6"/>
    <dgm:cxn modelId="{54103C3D-350A-4CA4-8F1A-766F4D95BF65}" type="presOf" srcId="{38800FDB-188F-45F7-AC2A-49C1CDC2E5C0}" destId="{459DE7F2-A9D4-443B-A8A0-2B08F783E1A8}" srcOrd="0" destOrd="0" presId="urn:microsoft.com/office/officeart/2005/8/layout/hProcess6"/>
    <dgm:cxn modelId="{3D827467-EFFE-4389-9F40-04BC5ABEDC67}" type="presOf" srcId="{6BD43638-D28A-4C9B-BB7F-36EE8339C03B}" destId="{9C784063-FF9A-4259-A821-0718971BCA8F}" srcOrd="0" destOrd="0" presId="urn:microsoft.com/office/officeart/2005/8/layout/hProcess6"/>
    <dgm:cxn modelId="{75E6DC68-B4F9-4838-AE8D-C1420348BECE}" srcId="{38800FDB-188F-45F7-AC2A-49C1CDC2E5C0}" destId="{793ADDE6-453B-4F92-A93D-9620778FCC21}" srcOrd="0" destOrd="0" parTransId="{CED9F788-4E43-4555-8405-764650D9D20E}" sibTransId="{642A99B8-4033-4B4A-BFA6-B001C45DF4E1}"/>
    <dgm:cxn modelId="{C4E69C4C-AD5A-4CA5-A7C1-71C600875803}" type="presOf" srcId="{303A1A2D-D2C4-466B-8CF6-C82C43D2A2F0}" destId="{241282CB-F891-4F51-8401-AEA7FD174BB4}" srcOrd="0" destOrd="0" presId="urn:microsoft.com/office/officeart/2005/8/layout/hProcess6"/>
    <dgm:cxn modelId="{2ABD286D-55B8-43ED-A9E8-AA5FD0307B68}" type="presOf" srcId="{8804F65C-836B-4B42-905C-CFE01AA417DF}" destId="{B67F2383-6E9B-406C-A4BB-A4904CEC81AD}" srcOrd="0" destOrd="0" presId="urn:microsoft.com/office/officeart/2005/8/layout/hProcess6"/>
    <dgm:cxn modelId="{7B771F5A-4E06-43D1-867D-A36831DD5E56}" type="presOf" srcId="{3E40AC45-BC89-4587-9486-076BE6B3D28E}" destId="{01FF0123-C1AD-4182-97A1-5CFE72FFC7C6}" srcOrd="0" destOrd="0" presId="urn:microsoft.com/office/officeart/2005/8/layout/hProcess6"/>
    <dgm:cxn modelId="{05796F8C-034B-4275-B367-E83CE1673B93}" srcId="{303A1A2D-D2C4-466B-8CF6-C82C43D2A2F0}" destId="{5A98E374-C0DD-4BC7-B526-63926FA8A2FA}" srcOrd="0" destOrd="0" parTransId="{C277D726-59C7-4305-93A9-DC7C61A69F45}" sibTransId="{E34408DC-0388-48AB-AEF8-0BA9BF881A5F}"/>
    <dgm:cxn modelId="{FA7831AA-7C57-439D-A936-D58288E4C303}" type="presOf" srcId="{5A98E374-C0DD-4BC7-B526-63926FA8A2FA}" destId="{BE1EFCA5-79EC-4C8C-9EDF-2B6500247B18}" srcOrd="0" destOrd="0" presId="urn:microsoft.com/office/officeart/2005/8/layout/hProcess6"/>
    <dgm:cxn modelId="{5914A6AC-DF43-4452-92C6-A477EDD7801F}" type="presOf" srcId="{793ADDE6-453B-4F92-A93D-9620778FCC21}" destId="{E9DD4FA1-632C-4D94-897E-C07B78FC4A6F}" srcOrd="1" destOrd="0" presId="urn:microsoft.com/office/officeart/2005/8/layout/hProcess6"/>
    <dgm:cxn modelId="{B1653ACF-D607-4297-B4CB-03D95F53B45B}" srcId="{6BD43638-D28A-4C9B-BB7F-36EE8339C03B}" destId="{303A1A2D-D2C4-466B-8CF6-C82C43D2A2F0}" srcOrd="0" destOrd="0" parTransId="{A8272A85-3BB3-4353-AC8D-81A7120E619B}" sibTransId="{38947681-09BE-40D5-9432-CEA28353A9D2}"/>
    <dgm:cxn modelId="{F86B04D6-7257-47E0-8CE8-2EFC63BFBB58}" srcId="{3E40AC45-BC89-4587-9486-076BE6B3D28E}" destId="{8804F65C-836B-4B42-905C-CFE01AA417DF}" srcOrd="0" destOrd="0" parTransId="{F08EB24E-4BAE-458A-924C-FF53CD24608C}" sibTransId="{F8317125-C25E-4D59-8F36-677F28AD78BD}"/>
    <dgm:cxn modelId="{E4AC1DD7-7C5F-429B-B1DC-A4117846417C}" type="presOf" srcId="{793ADDE6-453B-4F92-A93D-9620778FCC21}" destId="{C650CE52-EB43-497E-8E86-50C1D72E30A8}" srcOrd="0" destOrd="0" presId="urn:microsoft.com/office/officeart/2005/8/layout/hProcess6"/>
    <dgm:cxn modelId="{897116E4-776E-4FE8-8E42-1E618126DFEE}" srcId="{6BD43638-D28A-4C9B-BB7F-36EE8339C03B}" destId="{3E40AC45-BC89-4587-9486-076BE6B3D28E}" srcOrd="2" destOrd="0" parTransId="{50A99981-0F9F-4A74-9472-07871BA6A392}" sibTransId="{5E3B502B-F6AF-4861-858B-A6B157E5F390}"/>
    <dgm:cxn modelId="{B888FFEF-941E-417D-8261-2F77A1A0AADD}" srcId="{6BD43638-D28A-4C9B-BB7F-36EE8339C03B}" destId="{38800FDB-188F-45F7-AC2A-49C1CDC2E5C0}" srcOrd="1" destOrd="0" parTransId="{1CFD7E0D-DC07-470A-96D3-7B0C1031B5D7}" sibTransId="{3D3A8B82-A455-4589-8C11-D689C9DF3B31}"/>
    <dgm:cxn modelId="{E64952B9-3D0C-4F28-8C5F-E78746A6699C}" type="presParOf" srcId="{9C784063-FF9A-4259-A821-0718971BCA8F}" destId="{7A7DD7B1-6D10-493F-9629-2BF677A3351C}" srcOrd="0" destOrd="0" presId="urn:microsoft.com/office/officeart/2005/8/layout/hProcess6"/>
    <dgm:cxn modelId="{73FF8CDF-418C-40C0-9F53-4ACCE32CB742}" type="presParOf" srcId="{7A7DD7B1-6D10-493F-9629-2BF677A3351C}" destId="{A22E728F-BE1D-4557-9C8D-49A2339CE316}" srcOrd="0" destOrd="0" presId="urn:microsoft.com/office/officeart/2005/8/layout/hProcess6"/>
    <dgm:cxn modelId="{AC1814D2-3625-41B4-858B-13497563349D}" type="presParOf" srcId="{7A7DD7B1-6D10-493F-9629-2BF677A3351C}" destId="{BE1EFCA5-79EC-4C8C-9EDF-2B6500247B18}" srcOrd="1" destOrd="0" presId="urn:microsoft.com/office/officeart/2005/8/layout/hProcess6"/>
    <dgm:cxn modelId="{C9842C0B-32BC-420E-A4FA-A3099EDE5F7A}" type="presParOf" srcId="{7A7DD7B1-6D10-493F-9629-2BF677A3351C}" destId="{46A562FF-9DE5-49F9-8F9B-D1EC4F2F8BF7}" srcOrd="2" destOrd="0" presId="urn:microsoft.com/office/officeart/2005/8/layout/hProcess6"/>
    <dgm:cxn modelId="{C8EB5329-CF0F-4C0E-88B7-C106CBF9A323}" type="presParOf" srcId="{7A7DD7B1-6D10-493F-9629-2BF677A3351C}" destId="{241282CB-F891-4F51-8401-AEA7FD174BB4}" srcOrd="3" destOrd="0" presId="urn:microsoft.com/office/officeart/2005/8/layout/hProcess6"/>
    <dgm:cxn modelId="{DF4BE1A9-76AB-404E-A7D5-760A0F306A5F}" type="presParOf" srcId="{9C784063-FF9A-4259-A821-0718971BCA8F}" destId="{DC1A7F99-38EB-496A-9DC0-E9067127A925}" srcOrd="1" destOrd="0" presId="urn:microsoft.com/office/officeart/2005/8/layout/hProcess6"/>
    <dgm:cxn modelId="{782DD806-5E9E-4266-8C8E-F104ED945AD9}" type="presParOf" srcId="{9C784063-FF9A-4259-A821-0718971BCA8F}" destId="{0ECCFD52-E6F9-4E70-9EB3-4DEA3C86C34D}" srcOrd="2" destOrd="0" presId="urn:microsoft.com/office/officeart/2005/8/layout/hProcess6"/>
    <dgm:cxn modelId="{6AC4ABAC-7E3C-4733-93E2-A0BED58B5B34}" type="presParOf" srcId="{0ECCFD52-E6F9-4E70-9EB3-4DEA3C86C34D}" destId="{EF78443C-8DED-49BF-9F7F-2DD22AE0B9FF}" srcOrd="0" destOrd="0" presId="urn:microsoft.com/office/officeart/2005/8/layout/hProcess6"/>
    <dgm:cxn modelId="{423A660E-E028-420B-9680-0E79C2D0CEFD}" type="presParOf" srcId="{0ECCFD52-E6F9-4E70-9EB3-4DEA3C86C34D}" destId="{C650CE52-EB43-497E-8E86-50C1D72E30A8}" srcOrd="1" destOrd="0" presId="urn:microsoft.com/office/officeart/2005/8/layout/hProcess6"/>
    <dgm:cxn modelId="{1047A492-4D8D-4AA6-9AA1-42774C8C351B}" type="presParOf" srcId="{0ECCFD52-E6F9-4E70-9EB3-4DEA3C86C34D}" destId="{E9DD4FA1-632C-4D94-897E-C07B78FC4A6F}" srcOrd="2" destOrd="0" presId="urn:microsoft.com/office/officeart/2005/8/layout/hProcess6"/>
    <dgm:cxn modelId="{961C686C-383E-40AE-8D03-4066D6448EA3}" type="presParOf" srcId="{0ECCFD52-E6F9-4E70-9EB3-4DEA3C86C34D}" destId="{459DE7F2-A9D4-443B-A8A0-2B08F783E1A8}" srcOrd="3" destOrd="0" presId="urn:microsoft.com/office/officeart/2005/8/layout/hProcess6"/>
    <dgm:cxn modelId="{5C8501DE-9624-4545-9A3E-5FEDE45C3C4C}" type="presParOf" srcId="{9C784063-FF9A-4259-A821-0718971BCA8F}" destId="{FE959E26-8701-4072-85AE-6521C6DA9F2C}" srcOrd="3" destOrd="0" presId="urn:microsoft.com/office/officeart/2005/8/layout/hProcess6"/>
    <dgm:cxn modelId="{C025775D-636A-4445-A3A8-C22920AFC626}" type="presParOf" srcId="{9C784063-FF9A-4259-A821-0718971BCA8F}" destId="{0EB06ADB-B0E6-4846-B8E4-7890D10C38A9}" srcOrd="4" destOrd="0" presId="urn:microsoft.com/office/officeart/2005/8/layout/hProcess6"/>
    <dgm:cxn modelId="{376DD9A2-6AAE-4A2E-9E6D-5A6EB146DB9C}" type="presParOf" srcId="{0EB06ADB-B0E6-4846-B8E4-7890D10C38A9}" destId="{CE7CAAB9-B414-4D01-A305-3696DDFAE0B4}" srcOrd="0" destOrd="0" presId="urn:microsoft.com/office/officeart/2005/8/layout/hProcess6"/>
    <dgm:cxn modelId="{BF7099D2-5983-4A78-944C-90F2A406410F}" type="presParOf" srcId="{0EB06ADB-B0E6-4846-B8E4-7890D10C38A9}" destId="{B67F2383-6E9B-406C-A4BB-A4904CEC81AD}" srcOrd="1" destOrd="0" presId="urn:microsoft.com/office/officeart/2005/8/layout/hProcess6"/>
    <dgm:cxn modelId="{751F95AB-7EED-4D92-96AB-AA6A7A804F9F}" type="presParOf" srcId="{0EB06ADB-B0E6-4846-B8E4-7890D10C38A9}" destId="{B77B89EA-B62C-46B1-8298-7235B2385619}" srcOrd="2" destOrd="0" presId="urn:microsoft.com/office/officeart/2005/8/layout/hProcess6"/>
    <dgm:cxn modelId="{DECB2AB1-9B6C-42F0-B7E7-EA5B9B5FD116}" type="presParOf" srcId="{0EB06ADB-B0E6-4846-B8E4-7890D10C38A9}" destId="{01FF0123-C1AD-4182-97A1-5CFE72FFC7C6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EFCA5-79EC-4C8C-9EDF-2B6500247B18}">
      <dsp:nvSpPr>
        <dsp:cNvPr id="0" name=""/>
        <dsp:cNvSpPr/>
      </dsp:nvSpPr>
      <dsp:spPr>
        <a:xfrm>
          <a:off x="762264" y="418265"/>
          <a:ext cx="3026133" cy="2645221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3048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дисциплін</a:t>
          </a:r>
        </a:p>
      </dsp:txBody>
      <dsp:txXfrm>
        <a:off x="1518798" y="815048"/>
        <a:ext cx="1475240" cy="1851655"/>
      </dsp:txXfrm>
    </dsp:sp>
    <dsp:sp modelId="{241282CB-F891-4F51-8401-AEA7FD174BB4}">
      <dsp:nvSpPr>
        <dsp:cNvPr id="0" name=""/>
        <dsp:cNvSpPr/>
      </dsp:nvSpPr>
      <dsp:spPr>
        <a:xfrm>
          <a:off x="5731" y="984343"/>
          <a:ext cx="1513066" cy="1513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500" kern="1200" dirty="0"/>
            <a:t>6</a:t>
          </a:r>
        </a:p>
      </dsp:txBody>
      <dsp:txXfrm>
        <a:off x="227314" y="1205926"/>
        <a:ext cx="1069900" cy="1069900"/>
      </dsp:txXfrm>
    </dsp:sp>
    <dsp:sp modelId="{C650CE52-EB43-497E-8E86-50C1D72E30A8}">
      <dsp:nvSpPr>
        <dsp:cNvPr id="0" name=""/>
        <dsp:cNvSpPr/>
      </dsp:nvSpPr>
      <dsp:spPr>
        <a:xfrm>
          <a:off x="4734064" y="418265"/>
          <a:ext cx="3026133" cy="2645221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3048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заліки</a:t>
          </a:r>
          <a:endParaRPr lang="en-U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5 (A)</a:t>
          </a:r>
          <a:endParaRPr lang="uk-UA" sz="2400" b="1" kern="1200" dirty="0"/>
        </a:p>
      </dsp:txBody>
      <dsp:txXfrm>
        <a:off x="5490598" y="815048"/>
        <a:ext cx="1475240" cy="1851655"/>
      </dsp:txXfrm>
    </dsp:sp>
    <dsp:sp modelId="{459DE7F2-A9D4-443B-A8A0-2B08F783E1A8}">
      <dsp:nvSpPr>
        <dsp:cNvPr id="0" name=""/>
        <dsp:cNvSpPr/>
      </dsp:nvSpPr>
      <dsp:spPr>
        <a:xfrm>
          <a:off x="3977531" y="984343"/>
          <a:ext cx="1513066" cy="1513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500" kern="1200" dirty="0"/>
            <a:t>4</a:t>
          </a:r>
        </a:p>
      </dsp:txBody>
      <dsp:txXfrm>
        <a:off x="4199114" y="1205926"/>
        <a:ext cx="1069900" cy="1069900"/>
      </dsp:txXfrm>
    </dsp:sp>
    <dsp:sp modelId="{B67F2383-6E9B-406C-A4BB-A4904CEC81AD}">
      <dsp:nvSpPr>
        <dsp:cNvPr id="0" name=""/>
        <dsp:cNvSpPr/>
      </dsp:nvSpPr>
      <dsp:spPr>
        <a:xfrm>
          <a:off x="8705865" y="418265"/>
          <a:ext cx="3026133" cy="2645221"/>
        </a:xfrm>
        <a:prstGeom prst="rightArrow">
          <a:avLst>
            <a:gd name="adj1" fmla="val 70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3048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іспити</a:t>
          </a:r>
          <a:endParaRPr lang="en-U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5 (A)</a:t>
          </a:r>
          <a:endParaRPr lang="uk-UA" sz="2400" b="1" kern="1200" dirty="0"/>
        </a:p>
      </dsp:txBody>
      <dsp:txXfrm>
        <a:off x="9462398" y="815048"/>
        <a:ext cx="1475240" cy="1851655"/>
      </dsp:txXfrm>
    </dsp:sp>
    <dsp:sp modelId="{01FF0123-C1AD-4182-97A1-5CFE72FFC7C6}">
      <dsp:nvSpPr>
        <dsp:cNvPr id="0" name=""/>
        <dsp:cNvSpPr/>
      </dsp:nvSpPr>
      <dsp:spPr>
        <a:xfrm>
          <a:off x="7949331" y="984343"/>
          <a:ext cx="1513066" cy="1513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500" kern="1200" dirty="0"/>
            <a:t>2</a:t>
          </a:r>
        </a:p>
      </dsp:txBody>
      <dsp:txXfrm>
        <a:off x="8170914" y="1205926"/>
        <a:ext cx="1069900" cy="1069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4B170-3508-41E5-BA19-27FFCEE4463E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0FB63-E6B7-4233-8224-769C1CF7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192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852C1-0535-43CA-B0E7-5D37687590C2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1E01D-DADF-4789-A8D4-30742F15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163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4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dx.doi.org/10.23939/istcgcap2022.95.103" TargetMode="External"/><Relationship Id="rId2" Type="http://schemas.openxmlformats.org/officeDocument/2006/relationships/hyperlink" Target="https://www.researchgate.net/publication/362114003_The_phenomenon_of_topological_inconsistencies_of_frames_of_map_sheets_during_the_creation_of_the_Main_state_topographic_ma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23939/istcgcap2022.95.10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88681" y="286219"/>
            <a:ext cx="11614637" cy="1694688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/>
          <a:p>
            <a:pPr marL="946980" algn="ctr">
              <a:lnSpc>
                <a:spcPct val="105000"/>
              </a:lnSpc>
            </a:pPr>
            <a:r>
              <a:rPr lang="uk" b="1" dirty="0">
                <a:latin typeface="Arial"/>
              </a:rPr>
              <a:t>Міністерство освіти і науки України</a:t>
            </a:r>
            <a:endParaRPr lang="en-US" b="1" dirty="0">
              <a:latin typeface="Arial"/>
            </a:endParaRPr>
          </a:p>
          <a:p>
            <a:pPr marL="946980" algn="ctr">
              <a:lnSpc>
                <a:spcPct val="105000"/>
              </a:lnSpc>
            </a:pPr>
            <a:r>
              <a:rPr lang="uk" b="1" dirty="0">
                <a:latin typeface="Arial"/>
              </a:rPr>
              <a:t>Київський національний університет будівництва і архітектури</a:t>
            </a:r>
            <a:endParaRPr lang="en-US" b="1" dirty="0">
              <a:latin typeface="Arial"/>
            </a:endParaRPr>
          </a:p>
          <a:p>
            <a:pPr marL="946980" algn="ctr">
              <a:lnSpc>
                <a:spcPct val="105000"/>
              </a:lnSpc>
            </a:pPr>
            <a:endParaRPr lang="en-US" b="1" dirty="0">
              <a:latin typeface="Arial"/>
            </a:endParaRPr>
          </a:p>
          <a:p>
            <a:pPr marL="946980" algn="ctr">
              <a:lnSpc>
                <a:spcPct val="105000"/>
              </a:lnSpc>
            </a:pPr>
            <a:r>
              <a:rPr lang="uk" b="1" dirty="0">
                <a:latin typeface="Arial"/>
              </a:rPr>
              <a:t>Факультет геоінформаційних систем та управління територіями</a:t>
            </a:r>
            <a:endParaRPr lang="en-US" b="1" dirty="0">
              <a:latin typeface="Arial"/>
            </a:endParaRPr>
          </a:p>
          <a:p>
            <a:pPr marL="946980" algn="ctr">
              <a:lnSpc>
                <a:spcPct val="105000"/>
              </a:lnSpc>
            </a:pPr>
            <a:r>
              <a:rPr lang="uk" b="1" dirty="0">
                <a:latin typeface="Arial"/>
              </a:rPr>
              <a:t>Кафедра геоінформатики і фотограмметрії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0" y="2306398"/>
            <a:ext cx="12192000" cy="103327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558800" algn="ctr"/>
            <a:r>
              <a:rPr lang="uk" sz="5400" b="1" dirty="0">
                <a:solidFill>
                  <a:srgbClr val="2D2E2D"/>
                </a:solidFill>
                <a:latin typeface="Arial"/>
              </a:rPr>
              <a:t>Звіт аспіранта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0" y="3339670"/>
            <a:ext cx="12192000" cy="36880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558800" algn="ctr"/>
            <a:r>
              <a:rPr lang="uk" sz="2800" dirty="0">
                <a:latin typeface="Arial"/>
              </a:rPr>
              <a:t>2-ого року навчання Коня Данила Олексійовича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5557617" y="6426005"/>
            <a:ext cx="1325880" cy="24688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800" b="1" dirty="0">
                <a:latin typeface="Arial"/>
              </a:rPr>
              <a:t>Київ 2022 р.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51863" y="1104375"/>
            <a:ext cx="11003280" cy="565690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270324" indent="-342900">
              <a:lnSpc>
                <a:spcPct val="130000"/>
              </a:lnSpc>
              <a:spcAft>
                <a:spcPts val="119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" sz="2000" b="1" dirty="0">
                <a:solidFill>
                  <a:srgbClr val="2D2E2D"/>
                </a:solidFill>
                <a:latin typeface="Arial"/>
              </a:rPr>
              <a:t>Протоколом</a:t>
            </a:r>
            <a:r>
              <a:rPr lang="ru" sz="2000" dirty="0">
                <a:solidFill>
                  <a:srgbClr val="2D2E2D"/>
                </a:solidFill>
                <a:latin typeface="Arial"/>
              </a:rPr>
              <a:t> </a:t>
            </a:r>
            <a:r>
              <a:rPr lang="uk" sz="2000" dirty="0">
                <a:solidFill>
                  <a:srgbClr val="2D2E2D"/>
                </a:solidFill>
                <a:latin typeface="Arial"/>
              </a:rPr>
              <a:t>з засідання кафедри геоінформатики і фотограмметрії (далі - ГІФ) Київського національного університету будівництва і архітектури (далі –</a:t>
            </a:r>
            <a:r>
              <a:rPr lang="en-US" sz="2000" dirty="0">
                <a:solidFill>
                  <a:srgbClr val="2D2E2D"/>
                </a:solidFill>
                <a:latin typeface="Arial"/>
              </a:rPr>
              <a:t> </a:t>
            </a:r>
            <a:r>
              <a:rPr lang="uk" sz="2000" dirty="0">
                <a:solidFill>
                  <a:srgbClr val="2D2E2D"/>
                </a:solidFill>
                <a:latin typeface="Arial"/>
              </a:rPr>
              <a:t>КНУБА) </a:t>
            </a:r>
            <a:r>
              <a:rPr lang="uk" sz="2000" b="1" dirty="0">
                <a:solidFill>
                  <a:srgbClr val="2D2E2D"/>
                </a:solidFill>
                <a:latin typeface="Arial"/>
              </a:rPr>
              <a:t>від 28 жовтня 2020 року № 2 </a:t>
            </a:r>
            <a:r>
              <a:rPr lang="uk" sz="2000" dirty="0">
                <a:solidFill>
                  <a:srgbClr val="2D2E2D"/>
                </a:solidFill>
                <a:latin typeface="Arial"/>
              </a:rPr>
              <a:t>затверджено Індивідуальний навчальний план аспіранта та Індивідуальний план наукової роботи аспіранта.</a:t>
            </a:r>
          </a:p>
          <a:p>
            <a:pPr marL="270324" indent="-342900">
              <a:lnSpc>
                <a:spcPct val="130000"/>
              </a:lnSpc>
              <a:spcAft>
                <a:spcPts val="119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uk" sz="2000" b="1" dirty="0">
                <a:solidFill>
                  <a:srgbClr val="2D2E2D"/>
                </a:solidFill>
                <a:latin typeface="Arial"/>
              </a:rPr>
              <a:t>Протоколом № 4 від 24 січня 2021 року</a:t>
            </a:r>
            <a:r>
              <a:rPr lang="uk" sz="2000" dirty="0">
                <a:solidFill>
                  <a:srgbClr val="2D2E2D"/>
                </a:solidFill>
                <a:latin typeface="Arial"/>
              </a:rPr>
              <a:t> з засідання кафедри геоінформатики і фотограмметрії (ГІФ) Київського національного університету будівництва і архітектури затверджено тему дисертаційної роботи </a:t>
            </a:r>
            <a:r>
              <a:rPr lang="uk" sz="2000" b="1" dirty="0">
                <a:solidFill>
                  <a:srgbClr val="2D2E2D"/>
                </a:solidFill>
                <a:latin typeface="Arial"/>
              </a:rPr>
              <a:t>«Дослідження геодезичних і картометричних методів у геоінформаційному середовищі»</a:t>
            </a:r>
            <a:r>
              <a:rPr lang="uk" sz="2000" dirty="0">
                <a:solidFill>
                  <a:srgbClr val="2D2E2D"/>
                </a:solidFill>
                <a:latin typeface="Arial"/>
              </a:rPr>
              <a:t>, а також затверджено протоколом № 6 від 26 березня 2021 року з засідання Вченої ради факультету Геоінформаційних систем і управління територіями КНУБА - тему дисертаційної роботи і наукового керівника проф., </a:t>
            </a:r>
            <a:br>
              <a:rPr lang="uk" sz="2000" dirty="0">
                <a:solidFill>
                  <a:srgbClr val="2D2E2D"/>
                </a:solidFill>
                <a:latin typeface="Arial"/>
              </a:rPr>
            </a:br>
            <a:r>
              <a:rPr lang="uk" sz="2000" dirty="0">
                <a:solidFill>
                  <a:srgbClr val="2D2E2D"/>
                </a:solidFill>
                <a:latin typeface="Arial"/>
              </a:rPr>
              <a:t>д-р. техн. наук. Карпінського Юрія Олександровича.</a:t>
            </a:r>
          </a:p>
          <a:p>
            <a:pPr marL="270324" indent="-342900">
              <a:lnSpc>
                <a:spcPct val="130000"/>
              </a:lnSpc>
              <a:spcAft>
                <a:spcPts val="119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uk" sz="2000" b="1" dirty="0">
                <a:solidFill>
                  <a:srgbClr val="2D2E2D"/>
                </a:solidFill>
                <a:latin typeface="Arial"/>
              </a:rPr>
              <a:t>Протоколом засідання Вченої ради КНУБА № 39 від 29 березня 2021 року </a:t>
            </a:r>
            <a:r>
              <a:rPr lang="uk" sz="2000" dirty="0">
                <a:solidFill>
                  <a:srgbClr val="2D2E2D"/>
                </a:solidFill>
                <a:latin typeface="Arial"/>
              </a:rPr>
              <a:t> було затверджено тему дисертаційної роботи.</a:t>
            </a:r>
          </a:p>
          <a:p>
            <a:pPr marL="181424" indent="-254000">
              <a:lnSpc>
                <a:spcPct val="130000"/>
              </a:lnSpc>
            </a:pPr>
            <a:endParaRPr lang="uk" sz="2000" dirty="0">
              <a:solidFill>
                <a:srgbClr val="2D2E2D"/>
              </a:solidFill>
              <a:latin typeface="Arial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228599" y="264030"/>
            <a:ext cx="11649808" cy="414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-UA" sz="3200" b="1" dirty="0">
                <a:solidFill>
                  <a:srgbClr val="A43F27"/>
                </a:solidFill>
                <a:latin typeface="Arial"/>
              </a:rPr>
              <a:t>Затвердження теми і керівника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2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92224" y="624309"/>
            <a:ext cx="8866632" cy="414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3200" b="1" dirty="0">
                <a:solidFill>
                  <a:srgbClr val="A43F27"/>
                </a:solidFill>
                <a:latin typeface="Arial"/>
              </a:rPr>
              <a:t>Індивідуальний навчальний план аспіранта </a:t>
            </a:r>
          </a:p>
          <a:p>
            <a:pPr indent="0" algn="ctr"/>
            <a:r>
              <a:rPr lang="uk" sz="3200" b="1" dirty="0">
                <a:solidFill>
                  <a:srgbClr val="A43F27"/>
                </a:solidFill>
                <a:latin typeface="Arial"/>
              </a:rPr>
              <a:t>2020-2021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941832" y="5474208"/>
            <a:ext cx="2444496" cy="24688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800">
                <a:solidFill>
                  <a:srgbClr val="2D2E2D"/>
                </a:solidFill>
                <a:latin typeface="Arial"/>
              </a:rPr>
              <a:t>Лютий-травень 2021 р.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5288280" y="5474208"/>
            <a:ext cx="1709928" cy="24688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800">
                <a:solidFill>
                  <a:srgbClr val="2D2E2D"/>
                </a:solidFill>
                <a:latin typeface="Arial"/>
              </a:rPr>
              <a:t>Травень 2021 р.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8930640" y="5474208"/>
            <a:ext cx="1728216" cy="24688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800">
                <a:solidFill>
                  <a:srgbClr val="2D2E2D"/>
                </a:solidFill>
                <a:latin typeface="Arial"/>
              </a:rPr>
              <a:t>Червень 2021 р.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06964401"/>
              </p:ext>
            </p:extLst>
          </p:nvPr>
        </p:nvGraphicFramePr>
        <p:xfrm>
          <a:off x="158262" y="1767254"/>
          <a:ext cx="11737730" cy="3481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409" y="1767254"/>
            <a:ext cx="1494692" cy="149469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248" y="1767254"/>
            <a:ext cx="1494692" cy="14946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767" y="1767254"/>
            <a:ext cx="1494692" cy="14946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3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53" y="1523267"/>
            <a:ext cx="11750919" cy="44389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Прямокутник 3"/>
          <p:cNvSpPr/>
          <p:nvPr/>
        </p:nvSpPr>
        <p:spPr>
          <a:xfrm>
            <a:off x="1723496" y="392674"/>
            <a:ext cx="8866632" cy="414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3200" b="1" dirty="0">
                <a:solidFill>
                  <a:srgbClr val="A43F27"/>
                </a:solidFill>
                <a:latin typeface="Arial"/>
              </a:rPr>
              <a:t>Індивідуальний навчальний план аспіранта</a:t>
            </a:r>
          </a:p>
          <a:p>
            <a:pPr indent="0" algn="ctr"/>
            <a:r>
              <a:rPr lang="uk" sz="3200" b="1" dirty="0">
                <a:solidFill>
                  <a:srgbClr val="A43F27"/>
                </a:solidFill>
                <a:latin typeface="Arial"/>
              </a:rPr>
              <a:t>2021-2022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8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23496" y="476895"/>
            <a:ext cx="8866632" cy="414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-UA" sz="3200" b="1" dirty="0">
                <a:solidFill>
                  <a:srgbClr val="A43F27"/>
                </a:solidFill>
                <a:latin typeface="Arial"/>
              </a:rPr>
              <a:t>Стан виконання дисертаційного дослідження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5</a:t>
            </a:r>
            <a:endParaRPr lang="en-US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783720"/>
              </p:ext>
            </p:extLst>
          </p:nvPr>
        </p:nvGraphicFramePr>
        <p:xfrm>
          <a:off x="493485" y="1634065"/>
          <a:ext cx="11182699" cy="4496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043">
                  <a:extLst>
                    <a:ext uri="{9D8B030D-6E8A-4147-A177-3AD203B41FA5}">
                      <a16:colId xmlns:a16="http://schemas.microsoft.com/office/drawing/2014/main" val="2300601469"/>
                    </a:ext>
                  </a:extLst>
                </a:gridCol>
                <a:gridCol w="8771701">
                  <a:extLst>
                    <a:ext uri="{9D8B030D-6E8A-4147-A177-3AD203B41FA5}">
                      <a16:colId xmlns:a16="http://schemas.microsoft.com/office/drawing/2014/main" val="942559103"/>
                    </a:ext>
                  </a:extLst>
                </a:gridCol>
                <a:gridCol w="1791955">
                  <a:extLst>
                    <a:ext uri="{9D8B030D-6E8A-4147-A177-3AD203B41FA5}">
                      <a16:colId xmlns:a16="http://schemas.microsoft.com/office/drawing/2014/main" val="3795995293"/>
                    </a:ext>
                  </a:extLst>
                </a:gridCol>
              </a:tblGrid>
              <a:tr h="469292">
                <a:tc>
                  <a:txBody>
                    <a:bodyPr/>
                    <a:lstStyle/>
                    <a:p>
                      <a:r>
                        <a:rPr lang="uk-UA" dirty="0"/>
                        <a:t>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Назва робіт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Стан виконання</a:t>
                      </a:r>
                      <a:r>
                        <a:rPr lang="uk-UA" baseline="0" dirty="0"/>
                        <a:t> у відсотках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60"/>
                  </a:ext>
                </a:extLst>
              </a:tr>
              <a:tr h="566688">
                <a:tc>
                  <a:txBody>
                    <a:bodyPr/>
                    <a:lstStyle/>
                    <a:p>
                      <a:r>
                        <a:rPr lang="uk-UA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effectLst/>
                        </a:rPr>
                        <a:t>Написання І розділу дисертації «Аналіз сучасного стану та тенденцій застосування геодезичних і картометричних методів у геоінформаційному середовищі»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75%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840613"/>
                  </a:ext>
                </a:extLst>
              </a:tr>
              <a:tr h="670418">
                <a:tc>
                  <a:txBody>
                    <a:bodyPr/>
                    <a:lstStyle/>
                    <a:p>
                      <a:r>
                        <a:rPr lang="uk-UA" dirty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effectLst/>
                        </a:rPr>
                        <a:t>Аналіз існуючих сучасних рішень виконання геодезичних і картометричних методів у геоінформаційних системах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27163"/>
                  </a:ext>
                </a:extLst>
              </a:tr>
              <a:tr h="469292">
                <a:tc>
                  <a:txBody>
                    <a:bodyPr/>
                    <a:lstStyle/>
                    <a:p>
                      <a:r>
                        <a:rPr lang="uk-UA" dirty="0"/>
                        <a:t>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Аналіз </a:t>
                      </a:r>
                      <a:r>
                        <a:rPr lang="uk-UA" sz="1800" baseline="0" dirty="0">
                          <a:effectLst/>
                        </a:rPr>
                        <a:t>нормативно-правової бази </a:t>
                      </a:r>
                      <a:r>
                        <a:rPr lang="uk-UA" sz="1800" dirty="0">
                          <a:effectLst/>
                        </a:rPr>
                        <a:t>за обраним напрямом дисертаційного дослідження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143777"/>
                  </a:ext>
                </a:extLst>
              </a:tr>
              <a:tr h="925436">
                <a:tc>
                  <a:txBody>
                    <a:bodyPr/>
                    <a:lstStyle/>
                    <a:p>
                      <a:r>
                        <a:rPr lang="uk-UA" dirty="0"/>
                        <a:t>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effectLst/>
                        </a:rPr>
                        <a:t>Аналіз попередніх</a:t>
                      </a:r>
                      <a:r>
                        <a:rPr lang="uk-UA" sz="1800" baseline="0" dirty="0">
                          <a:effectLst/>
                        </a:rPr>
                        <a:t> результатів </a:t>
                      </a:r>
                      <a:r>
                        <a:rPr lang="uk-UA" sz="1800" dirty="0">
                          <a:effectLst/>
                        </a:rPr>
                        <a:t>досліджень</a:t>
                      </a:r>
                      <a:r>
                        <a:rPr lang="uk-UA" sz="1800" baseline="0" dirty="0">
                          <a:effectLst/>
                        </a:rPr>
                        <a:t> </a:t>
                      </a:r>
                      <a:r>
                        <a:rPr lang="uk-UA" sz="1800" dirty="0">
                          <a:effectLst/>
                        </a:rPr>
                        <a:t>за обраним напрямом дисертаційного дослідження, обґрунтування актуальності досліджень та визначення новизни.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06077"/>
                  </a:ext>
                </a:extLst>
              </a:tr>
              <a:tr h="736694">
                <a:tc>
                  <a:txBody>
                    <a:bodyPr/>
                    <a:lstStyle/>
                    <a:p>
                      <a:r>
                        <a:rPr lang="uk-UA" dirty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Погодження </a:t>
                      </a:r>
                      <a:r>
                        <a:rPr lang="uk-UA" sz="1800" dirty="0">
                          <a:effectLst/>
                        </a:rPr>
                        <a:t>І розділу дисертації  з науковим керівником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36521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23496" y="476895"/>
            <a:ext cx="8866632" cy="414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-UA" sz="3200" b="1" dirty="0">
                <a:solidFill>
                  <a:srgbClr val="A43F27"/>
                </a:solidFill>
                <a:latin typeface="Arial"/>
              </a:rPr>
              <a:t>Стан виконання дисертаційного дослідження</a:t>
            </a: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685931"/>
              </p:ext>
            </p:extLst>
          </p:nvPr>
        </p:nvGraphicFramePr>
        <p:xfrm>
          <a:off x="565462" y="1115274"/>
          <a:ext cx="11182699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043">
                  <a:extLst>
                    <a:ext uri="{9D8B030D-6E8A-4147-A177-3AD203B41FA5}">
                      <a16:colId xmlns:a16="http://schemas.microsoft.com/office/drawing/2014/main" val="2300601469"/>
                    </a:ext>
                  </a:extLst>
                </a:gridCol>
                <a:gridCol w="8771701">
                  <a:extLst>
                    <a:ext uri="{9D8B030D-6E8A-4147-A177-3AD203B41FA5}">
                      <a16:colId xmlns:a16="http://schemas.microsoft.com/office/drawing/2014/main" val="942559103"/>
                    </a:ext>
                  </a:extLst>
                </a:gridCol>
                <a:gridCol w="1791955">
                  <a:extLst>
                    <a:ext uri="{9D8B030D-6E8A-4147-A177-3AD203B41FA5}">
                      <a16:colId xmlns:a16="http://schemas.microsoft.com/office/drawing/2014/main" val="3795995293"/>
                    </a:ext>
                  </a:extLst>
                </a:gridCol>
              </a:tblGrid>
              <a:tr h="469292">
                <a:tc>
                  <a:txBody>
                    <a:bodyPr/>
                    <a:lstStyle/>
                    <a:p>
                      <a:r>
                        <a:rPr lang="uk-UA" dirty="0"/>
                        <a:t>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Назва робіт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Стан виконання</a:t>
                      </a:r>
                      <a:r>
                        <a:rPr lang="uk-UA" baseline="0" dirty="0"/>
                        <a:t> у відсотках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60"/>
                  </a:ext>
                </a:extLst>
              </a:tr>
              <a:tr h="566688">
                <a:tc>
                  <a:txBody>
                    <a:bodyPr/>
                    <a:lstStyle/>
                    <a:p>
                      <a:r>
                        <a:rPr lang="uk-UA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effectLst/>
                        </a:rPr>
                        <a:t>Написання І</a:t>
                      </a:r>
                      <a:r>
                        <a:rPr lang="en-US" sz="1800" dirty="0">
                          <a:effectLst/>
                        </a:rPr>
                        <a:t>I</a:t>
                      </a:r>
                      <a:r>
                        <a:rPr lang="uk-UA" sz="1800" dirty="0">
                          <a:effectLst/>
                        </a:rPr>
                        <a:t> розділу дисертації «</a:t>
                      </a:r>
                      <a:r>
                        <a:rPr lang="ru-RU" sz="1800" dirty="0" err="1">
                          <a:effectLst/>
                        </a:rPr>
                        <a:t>Дослідження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можливостей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стандартних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засобів</a:t>
                      </a:r>
                      <a:r>
                        <a:rPr lang="ru-RU" sz="1800" dirty="0">
                          <a:effectLst/>
                        </a:rPr>
                        <a:t> ГІС для </a:t>
                      </a:r>
                      <a:r>
                        <a:rPr lang="ru-RU" sz="1800" dirty="0" err="1">
                          <a:effectLst/>
                        </a:rPr>
                        <a:t>виконання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геодезичних</a:t>
                      </a:r>
                      <a:r>
                        <a:rPr lang="ru-RU" sz="1800" dirty="0">
                          <a:effectLst/>
                        </a:rPr>
                        <a:t> і картометричних </a:t>
                      </a:r>
                      <a:r>
                        <a:rPr lang="ru-RU" sz="1800" dirty="0" err="1">
                          <a:effectLst/>
                        </a:rPr>
                        <a:t>методів</a:t>
                      </a:r>
                      <a:r>
                        <a:rPr lang="uk-UA" sz="1800" dirty="0">
                          <a:effectLst/>
                        </a:rPr>
                        <a:t>»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80%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840613"/>
                  </a:ext>
                </a:extLst>
              </a:tr>
              <a:tr h="670418">
                <a:tc>
                  <a:txBody>
                    <a:bodyPr/>
                    <a:lstStyle/>
                    <a:p>
                      <a:r>
                        <a:rPr lang="uk-UA" dirty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Формування каталогу</a:t>
                      </a:r>
                      <a:r>
                        <a:rPr lang="uk-UA" baseline="0" dirty="0"/>
                        <a:t> та класифікація </a:t>
                      </a:r>
                      <a:r>
                        <a:rPr lang="uk-UA" sz="1800" dirty="0">
                          <a:effectLst/>
                        </a:rPr>
                        <a:t>геодезичних і картометричних методів, що будуть дослідженні</a:t>
                      </a:r>
                      <a:r>
                        <a:rPr lang="uk-UA" sz="1800" baseline="0" dirty="0">
                          <a:effectLst/>
                        </a:rPr>
                        <a:t> у роботі. (</a:t>
                      </a:r>
                      <a:r>
                        <a:rPr lang="uk-UA" sz="1800" baseline="0" dirty="0">
                          <a:solidFill>
                            <a:srgbClr val="FF0000"/>
                          </a:solidFill>
                          <a:effectLst/>
                        </a:rPr>
                        <a:t>перелік методів визначено</a:t>
                      </a:r>
                      <a:r>
                        <a:rPr lang="uk-UA" sz="1800" baseline="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75%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27163"/>
                  </a:ext>
                </a:extLst>
              </a:tr>
              <a:tr h="469292">
                <a:tc>
                  <a:txBody>
                    <a:bodyPr/>
                    <a:lstStyle/>
                    <a:p>
                      <a:r>
                        <a:rPr lang="uk-UA" dirty="0"/>
                        <a:t>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Математичне </a:t>
                      </a:r>
                      <a:r>
                        <a:rPr lang="uk-UA" sz="1800" dirty="0">
                          <a:effectLst/>
                        </a:rPr>
                        <a:t>обґрунтування геодезичних і картометричних методів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143777"/>
                  </a:ext>
                </a:extLst>
              </a:tr>
              <a:tr h="340171">
                <a:tc>
                  <a:txBody>
                    <a:bodyPr/>
                    <a:lstStyle/>
                    <a:p>
                      <a:r>
                        <a:rPr lang="uk-UA" dirty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effectLst/>
                        </a:rPr>
                        <a:t>Вирішення емпіричного завдання визначення можливостей стандартних засобів ГІС для виконання геодезичних і картометричних методів</a:t>
                      </a:r>
                    </a:p>
                    <a:p>
                      <a:endParaRPr lang="en-US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06077"/>
                  </a:ext>
                </a:extLst>
              </a:tr>
              <a:tr h="304223">
                <a:tc>
                  <a:txBody>
                    <a:bodyPr/>
                    <a:lstStyle/>
                    <a:p>
                      <a:r>
                        <a:rPr lang="en-US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Реалізація  </a:t>
                      </a:r>
                      <a:r>
                        <a:rPr lang="uk-UA" sz="1800" dirty="0">
                          <a:effectLst/>
                        </a:rPr>
                        <a:t>геодезичних і картометричних методів у середовищі </a:t>
                      </a:r>
                      <a:r>
                        <a:rPr lang="en-US" sz="1800" dirty="0" err="1">
                          <a:effectLst/>
                        </a:rPr>
                        <a:t>MATLAB</a:t>
                      </a:r>
                      <a:endParaRPr lang="uk-UA" sz="1800" dirty="0">
                        <a:effectLst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75%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678287"/>
                  </a:ext>
                </a:extLst>
              </a:tr>
              <a:tr h="614773">
                <a:tc>
                  <a:txBody>
                    <a:bodyPr/>
                    <a:lstStyle/>
                    <a:p>
                      <a:r>
                        <a:rPr lang="uk-UA" dirty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Погодження </a:t>
                      </a:r>
                      <a:r>
                        <a:rPr lang="uk-UA" sz="1800" dirty="0">
                          <a:effectLst/>
                        </a:rPr>
                        <a:t>І</a:t>
                      </a:r>
                      <a:r>
                        <a:rPr lang="en-US" sz="1800" dirty="0">
                          <a:effectLst/>
                        </a:rPr>
                        <a:t>I</a:t>
                      </a:r>
                      <a:r>
                        <a:rPr lang="uk-UA" sz="1800" dirty="0">
                          <a:effectLst/>
                        </a:rPr>
                        <a:t> розділу дисертації  з науковим керівником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36521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1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67457" y="238068"/>
            <a:ext cx="8866632" cy="414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-UA" sz="3200" b="1" dirty="0">
                <a:solidFill>
                  <a:srgbClr val="A43F27"/>
                </a:solidFill>
                <a:latin typeface="Arial"/>
              </a:rPr>
              <a:t>Апробація дисертаційного дослідження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079" y="763890"/>
            <a:ext cx="119735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Мета цієї роботи – дослідження топологічної неузгодженості під час зшивання та зведення рамок суміжних аркушів цифрових топографічних карт масштабу 1:50 000 із застосуванням строгих аналітичних геодезичних методів на референц-еліпсоїді у геоінформаційному середовищі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Практична значущість досліджень полягає у використанні строгих аналітичних геодезичних методів, які значно мінімізують величини розривів і накладань, оскільки встановлення допусків для цих величин не дозволяє автоматизувати процес коректного зшивання та зведення аркушів топографічних карт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7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09CB4E-3BAC-BC65-DDDE-0E3AAED8557A}"/>
              </a:ext>
            </a:extLst>
          </p:cNvPr>
          <p:cNvSpPr txBox="1"/>
          <p:nvPr/>
        </p:nvSpPr>
        <p:spPr>
          <a:xfrm>
            <a:off x="107079" y="6094110"/>
            <a:ext cx="113155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>
                <a:hlinkClick r:id="rId2"/>
              </a:rPr>
              <a:t>https://www.researchgate.net/publication/362114003_The_phenomenon_of_topological_inconsistencies_of_frames_of_map_sheets_during_the_creation_of_the_Main_state_topographic_map</a:t>
            </a:r>
            <a:endParaRPr lang="ru-UA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B6ECCB6A-4788-5E2F-7EF1-2C15DD544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88" y="1976387"/>
            <a:ext cx="2852738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FB535632-9CE3-D9E4-D06C-FEF0C0190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"/>
          <a:stretch>
            <a:fillRect/>
          </a:stretch>
        </p:blipFill>
        <p:spPr bwMode="auto">
          <a:xfrm>
            <a:off x="3264983" y="1976387"/>
            <a:ext cx="2887663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Chart 1">
            <a:extLst>
              <a:ext uri="{FF2B5EF4-FFF2-40B4-BE49-F238E27FC236}">
                <a16:creationId xmlns:a16="http://schemas.microsoft.com/office/drawing/2014/main" id="{84B789C3-7B49-421E-307F-F903449415DD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749" y="1710041"/>
            <a:ext cx="4746770" cy="1619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Chart 1">
            <a:extLst>
              <a:ext uri="{FF2B5EF4-FFF2-40B4-BE49-F238E27FC236}">
                <a16:creationId xmlns:a16="http://schemas.microsoft.com/office/drawing/2014/main" id="{3DDD0270-5FFE-CDFC-89CF-5402387CD052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16" y="3807465"/>
            <a:ext cx="5033546" cy="189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67AEAAF-9222-4C86-629A-D8BD446C5DBC}"/>
              </a:ext>
            </a:extLst>
          </p:cNvPr>
          <p:cNvSpPr txBox="1"/>
          <p:nvPr/>
        </p:nvSpPr>
        <p:spPr>
          <a:xfrm>
            <a:off x="7333861" y="5704529"/>
            <a:ext cx="4746770" cy="450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Зміна відстаней між вершинами номенклатурних рамок аркушів масштабу 1:50 000 5-ої та 6-ої зон проекції Гаусса-Крюгера</a:t>
            </a:r>
            <a:endParaRPr lang="ru-UA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D18195-1430-D8AA-F83A-CB2762A5D9AC}"/>
              </a:ext>
            </a:extLst>
          </p:cNvPr>
          <p:cNvSpPr txBox="1"/>
          <p:nvPr/>
        </p:nvSpPr>
        <p:spPr>
          <a:xfrm>
            <a:off x="7235493" y="3286785"/>
            <a:ext cx="4744026" cy="450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Зміна відстаней між вершинами номенклатурних рамок аркушів масштабу 1:50 000 4-ої та 5-ої зон проекції Гаусса-Крюгера</a:t>
            </a:r>
            <a:endParaRPr lang="ru-UA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F0A2AC-F302-388D-B954-E6263F21CCEB}"/>
              </a:ext>
            </a:extLst>
          </p:cNvPr>
          <p:cNvSpPr txBox="1"/>
          <p:nvPr/>
        </p:nvSpPr>
        <p:spPr>
          <a:xfrm>
            <a:off x="3097659" y="4195717"/>
            <a:ext cx="3103114" cy="82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Відстань між вершинами номенклатурних рамок аркушів масштабу 1:50 000 5-ої та 6-ої зон проекції Гаусса-Крюгера </a:t>
            </a:r>
            <a:b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(приклад накладання)</a:t>
            </a:r>
            <a:endParaRPr lang="ru-UA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9B1C98-3DF0-B535-65E6-BD3A31D2FA38}"/>
              </a:ext>
            </a:extLst>
          </p:cNvPr>
          <p:cNvSpPr txBox="1"/>
          <p:nvPr/>
        </p:nvSpPr>
        <p:spPr>
          <a:xfrm>
            <a:off x="107079" y="4185946"/>
            <a:ext cx="3119146" cy="82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Відстань між вершинами номенклатурних рамок аркушів масштабу 1:50 000 4-ої та </a:t>
            </a:r>
            <a:b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5-ої зон проекції Гаусса-Крюгера </a:t>
            </a:r>
            <a:b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1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(приклад розривів)</a:t>
            </a:r>
            <a:endParaRPr lang="ru-UA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CE9748-23AC-682F-EEF3-F7FDDD859EA0}"/>
              </a:ext>
            </a:extLst>
          </p:cNvPr>
          <p:cNvSpPr txBox="1"/>
          <p:nvPr/>
        </p:nvSpPr>
        <p:spPr>
          <a:xfrm>
            <a:off x="216206" y="5220825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D. &amp; Karpinskyi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Yu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(2022)</a:t>
            </a:r>
            <a:r>
              <a:rPr lang="en-US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phenomenon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topological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inconsistencies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frames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sheets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during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creation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topographic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ISTCGCAP. </a:t>
            </a:r>
            <a:r>
              <a:rPr lang="uk-UA" sz="1200" spc="-4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Volume</a:t>
            </a:r>
            <a:r>
              <a:rPr lang="uk-UA" sz="1200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95. p. 103 – 112.  DOI: </a:t>
            </a:r>
            <a:r>
              <a:rPr lang="uk-UA" sz="1200" spc="-4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http://dx.doi.org/10.23939/istcgcap2022.95.103</a:t>
            </a:r>
            <a:endParaRPr lang="ru-UA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4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767457" y="238068"/>
            <a:ext cx="8866632" cy="414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-UA" sz="3200" b="1" dirty="0">
                <a:solidFill>
                  <a:srgbClr val="A43F27"/>
                </a:solidFill>
                <a:latin typeface="Arial"/>
              </a:rPr>
              <a:t>Апробація дисертаційного дослідження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2809" y="1687220"/>
            <a:ext cx="3483375" cy="46564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092" y="1687220"/>
            <a:ext cx="3049355" cy="39447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2447" y="2348628"/>
            <a:ext cx="3348921" cy="44160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53" y="4084322"/>
            <a:ext cx="1986137" cy="27736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107079" y="763890"/>
            <a:ext cx="11771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Підготовка нормативного документа </a:t>
            </a:r>
            <a:r>
              <a:rPr lang="uk-UA" dirty="0"/>
              <a:t>(ДСТУ або Кодексу усталеної практики) щодо керівництва з визначення гідрографічних характеристик геодезичними та картометричними методами </a:t>
            </a:r>
            <a:r>
              <a:rPr lang="uk-UA" b="1" dirty="0"/>
              <a:t>на замовлення </a:t>
            </a:r>
            <a:r>
              <a:rPr lang="ru-RU" b="1" dirty="0" err="1"/>
              <a:t>Центральної</a:t>
            </a:r>
            <a:r>
              <a:rPr lang="ru-RU" b="1" dirty="0"/>
              <a:t> </a:t>
            </a:r>
            <a:r>
              <a:rPr lang="ru-RU" b="1" dirty="0" err="1"/>
              <a:t>геофізичної</a:t>
            </a:r>
            <a:r>
              <a:rPr lang="ru-RU" b="1" dirty="0"/>
              <a:t> </a:t>
            </a:r>
            <a:r>
              <a:rPr lang="ru-RU" b="1" dirty="0" err="1"/>
              <a:t>обсерваторії</a:t>
            </a:r>
            <a:r>
              <a:rPr lang="ru-RU" b="1" dirty="0"/>
              <a:t> </a:t>
            </a:r>
            <a:r>
              <a:rPr lang="ru-RU" b="1" dirty="0" err="1"/>
              <a:t>імені</a:t>
            </a:r>
            <a:r>
              <a:rPr lang="ru-RU" b="1" dirty="0"/>
              <a:t> Бориса </a:t>
            </a:r>
            <a:r>
              <a:rPr lang="ru-RU" b="1" dirty="0" err="1"/>
              <a:t>Срезневського</a:t>
            </a:r>
            <a:r>
              <a:rPr lang="ru-RU" b="1" dirty="0"/>
              <a:t>.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03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50989" y="1998668"/>
            <a:ext cx="11055096" cy="428853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285750" indent="-285750">
              <a:lnSpc>
                <a:spcPct val="130000"/>
              </a:lnSpc>
              <a:spcAft>
                <a:spcPts val="84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uk" sz="1600" b="1" dirty="0">
                <a:latin typeface="Arial"/>
              </a:rPr>
              <a:t>Опубліковано статтю у </a:t>
            </a:r>
            <a:r>
              <a:rPr lang="uk-UA" sz="1600" b="1" dirty="0">
                <a:latin typeface="Arial"/>
              </a:rPr>
              <a:t>журналі «МНТЗ «Геодезія, картографія і аерофотознімання»», що індексується у наукометричній базі </a:t>
            </a:r>
            <a:r>
              <a:rPr lang="en-US" sz="1600" b="1" dirty="0">
                <a:latin typeface="Arial"/>
              </a:rPr>
              <a:t>Index Copernicus </a:t>
            </a:r>
            <a:r>
              <a:rPr lang="uk-UA" sz="1600" b="1" dirty="0">
                <a:latin typeface="Arial"/>
              </a:rPr>
              <a:t>та є фаховим журналом категорії «Б»</a:t>
            </a:r>
            <a:r>
              <a:rPr lang="uk" sz="1600" dirty="0">
                <a:latin typeface="Arial"/>
              </a:rPr>
              <a:t>»:</a:t>
            </a:r>
          </a:p>
          <a:p>
            <a:pPr marL="342900" indent="-342900">
              <a:lnSpc>
                <a:spcPct val="130000"/>
              </a:lnSpc>
              <a:spcAft>
                <a:spcPts val="840"/>
              </a:spcAft>
              <a:buClr>
                <a:srgbClr val="C00000"/>
              </a:buClr>
              <a:buAutoNum type="arabicParenR"/>
            </a:pPr>
            <a:r>
              <a:rPr lang="en-US" sz="1600" dirty="0">
                <a:latin typeface="Arial"/>
              </a:rPr>
              <a:t>Kin D. &amp; Karpinskyi Yu. (2022). The phenomenon of topological inconsistencies of frames of map sheets during the creation of the Main state topographic map. ISTCGCAP. Volume 95. p. 103 – 112. DOI: </a:t>
            </a:r>
            <a:r>
              <a:rPr lang="en-US" sz="1600" dirty="0">
                <a:latin typeface="Arial"/>
                <a:hlinkClick r:id="rId2"/>
              </a:rPr>
              <a:t>http://dx.doi.org/10.23939/istcgcap2022.95.103</a:t>
            </a:r>
            <a:endParaRPr lang="uk-UA" sz="1600" dirty="0">
              <a:latin typeface="Arial"/>
            </a:endParaRPr>
          </a:p>
          <a:p>
            <a:pPr>
              <a:lnSpc>
                <a:spcPct val="130000"/>
              </a:lnSpc>
              <a:buClr>
                <a:srgbClr val="C00000"/>
              </a:buClr>
            </a:pPr>
            <a:endParaRPr lang="uk-UA" sz="1600" dirty="0">
              <a:latin typeface="Arial"/>
            </a:endParaRPr>
          </a:p>
          <a:p>
            <a:pPr marL="285750" indent="-285750">
              <a:lnSpc>
                <a:spcPct val="13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uk-UA" sz="1600" b="1" dirty="0">
                <a:latin typeface="Arial"/>
              </a:rPr>
              <a:t>Заплановано до друку статтю за результатами досліджень </a:t>
            </a:r>
            <a:r>
              <a:rPr lang="uk-UA" sz="1600" dirty="0">
                <a:latin typeface="Arial"/>
              </a:rPr>
              <a:t>(2-ий та 3-ій розділи дисертаційної роботи) </a:t>
            </a:r>
            <a:r>
              <a:rPr lang="uk" sz="1600" dirty="0">
                <a:latin typeface="Arial"/>
              </a:rPr>
              <a:t>у </a:t>
            </a:r>
            <a:r>
              <a:rPr lang="uk-UA" sz="1600" dirty="0">
                <a:latin typeface="Arial"/>
              </a:rPr>
              <a:t>науковому журналі «</a:t>
            </a:r>
            <a:r>
              <a:rPr lang="uk-UA" sz="1600" b="1" dirty="0">
                <a:latin typeface="Arial"/>
              </a:rPr>
              <a:t>Геодинаміка</a:t>
            </a:r>
            <a:r>
              <a:rPr lang="uk-UA" sz="1600" dirty="0">
                <a:latin typeface="Arial"/>
              </a:rPr>
              <a:t>»</a:t>
            </a:r>
            <a:r>
              <a:rPr lang="uk" sz="1600" dirty="0">
                <a:latin typeface="Arial"/>
              </a:rPr>
              <a:t>, що індексцється у накометричній базі даних </a:t>
            </a:r>
            <a:r>
              <a:rPr lang="en-US" sz="1600" b="1" dirty="0">
                <a:latin typeface="Arial"/>
              </a:rPr>
              <a:t>Scopus</a:t>
            </a:r>
            <a:r>
              <a:rPr lang="en-US" sz="1600" dirty="0">
                <a:latin typeface="Arial"/>
              </a:rPr>
              <a:t> </a:t>
            </a:r>
            <a:endParaRPr lang="uk-UA" sz="1600" dirty="0">
              <a:latin typeface="Arial"/>
            </a:endParaRPr>
          </a:p>
          <a:p>
            <a:pPr marL="285750" indent="-285750">
              <a:lnSpc>
                <a:spcPct val="13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uk-UA" sz="1600" dirty="0">
              <a:latin typeface="Arial"/>
            </a:endParaRPr>
          </a:p>
          <a:p>
            <a:pPr>
              <a:lnSpc>
                <a:spcPct val="94000"/>
              </a:lnSpc>
              <a:buClr>
                <a:srgbClr val="C00000"/>
              </a:buClr>
            </a:pPr>
            <a:endParaRPr lang="uk-UA" sz="1600" dirty="0">
              <a:latin typeface="Arial"/>
            </a:endParaRPr>
          </a:p>
          <a:p>
            <a:pPr indent="0">
              <a:lnSpc>
                <a:spcPct val="94000"/>
              </a:lnSpc>
            </a:pPr>
            <a:endParaRPr lang="uk-UA" sz="1600" dirty="0">
              <a:latin typeface="Arial"/>
            </a:endParaRPr>
          </a:p>
          <a:p>
            <a:pPr indent="0">
              <a:lnSpc>
                <a:spcPct val="94000"/>
              </a:lnSpc>
            </a:pPr>
            <a:endParaRPr lang="uk-UA" sz="1600" dirty="0">
              <a:latin typeface="Arial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350989" y="467564"/>
            <a:ext cx="11580173" cy="1351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-RU" sz="3200" b="1" dirty="0" err="1">
                <a:solidFill>
                  <a:srgbClr val="A43F27"/>
                </a:solidFill>
                <a:latin typeface="Arial"/>
              </a:rPr>
              <a:t>Наукова</a:t>
            </a:r>
            <a:r>
              <a:rPr lang="ru-RU" sz="3200" b="1" dirty="0">
                <a:solidFill>
                  <a:srgbClr val="A43F27"/>
                </a:solidFill>
                <a:latin typeface="Arial"/>
              </a:rPr>
              <a:t> робота за </a:t>
            </a:r>
            <a:r>
              <a:rPr lang="ru-RU" sz="3200" b="1" dirty="0" err="1">
                <a:solidFill>
                  <a:srgbClr val="A43F27"/>
                </a:solidFill>
                <a:latin typeface="Arial"/>
              </a:rPr>
              <a:t>обраним</a:t>
            </a:r>
            <a:r>
              <a:rPr lang="ru-RU" sz="3200" b="1" dirty="0">
                <a:solidFill>
                  <a:srgbClr val="A43F27"/>
                </a:solidFill>
                <a:latin typeface="Arial"/>
              </a:rPr>
              <a:t> </a:t>
            </a:r>
            <a:r>
              <a:rPr lang="ru-RU" sz="3200" b="1" dirty="0" err="1">
                <a:solidFill>
                  <a:srgbClr val="A43F27"/>
                </a:solidFill>
                <a:latin typeface="Arial"/>
              </a:rPr>
              <a:t>напрямом</a:t>
            </a:r>
            <a:r>
              <a:rPr lang="ru-RU" sz="3200" b="1" dirty="0">
                <a:solidFill>
                  <a:srgbClr val="A43F27"/>
                </a:solidFill>
                <a:latin typeface="Arial"/>
              </a:rPr>
              <a:t> </a:t>
            </a:r>
          </a:p>
          <a:p>
            <a:pPr indent="0" algn="ctr"/>
            <a:r>
              <a:rPr lang="ru-RU" sz="3200" b="1" dirty="0" err="1">
                <a:solidFill>
                  <a:srgbClr val="A43F27"/>
                </a:solidFill>
                <a:latin typeface="Arial"/>
              </a:rPr>
              <a:t>дисертаційного</a:t>
            </a:r>
            <a:r>
              <a:rPr lang="ru-RU" sz="3200" b="1" dirty="0">
                <a:solidFill>
                  <a:srgbClr val="A43F27"/>
                </a:solidFill>
                <a:latin typeface="Arial"/>
              </a:rPr>
              <a:t> </a:t>
            </a:r>
            <a:r>
              <a:rPr lang="ru-RU" sz="3200" b="1" dirty="0" err="1">
                <a:solidFill>
                  <a:srgbClr val="A43F27"/>
                </a:solidFill>
                <a:latin typeface="Arial"/>
              </a:rPr>
              <a:t>дослідження</a:t>
            </a:r>
            <a:endParaRPr lang="ru-RU" sz="3200" b="1" dirty="0">
              <a:solidFill>
                <a:srgbClr val="A43F27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76184" y="6391952"/>
            <a:ext cx="40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8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813</Words>
  <Application>Microsoft Office PowerPoint</Application>
  <PresentationFormat>Widescreen</PresentationFormat>
  <Paragraphs>95</Paragraphs>
  <Slides>9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аспіранта</dc:title>
  <dc:subject/>
  <dc:creator>Кінь ДО</dc:creator>
  <cp:keywords/>
  <cp:lastModifiedBy>Кінь Данило Олексійович</cp:lastModifiedBy>
  <cp:revision>11</cp:revision>
  <dcterms:modified xsi:type="dcterms:W3CDTF">2022-07-29T11:58:55Z</dcterms:modified>
</cp:coreProperties>
</file>