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2"/>
  </p:notesMasterIdLst>
  <p:sldIdLst>
    <p:sldId id="282" r:id="rId2"/>
    <p:sldId id="283" r:id="rId3"/>
    <p:sldId id="291" r:id="rId4"/>
    <p:sldId id="274" r:id="rId5"/>
    <p:sldId id="287" r:id="rId6"/>
    <p:sldId id="276" r:id="rId7"/>
    <p:sldId id="278" r:id="rId8"/>
    <p:sldId id="289" r:id="rId9"/>
    <p:sldId id="285" r:id="rId10"/>
    <p:sldId id="29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FBD80DA7-3B93-4A90-964F-2963F37CDF5C}">
          <p14:sldIdLst>
            <p14:sldId id="256"/>
            <p14:sldId id="266"/>
            <p14:sldId id="274"/>
            <p14:sldId id="276"/>
            <p14:sldId id="279"/>
            <p14:sldId id="278"/>
            <p14:sldId id="281"/>
            <p14:sldId id="280"/>
            <p14:sldId id="272"/>
            <p14:sldId id="271"/>
            <p14:sldId id="267"/>
            <p14:sldId id="268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8029" autoAdjust="0"/>
  </p:normalViewPr>
  <p:slideViewPr>
    <p:cSldViewPr snapToGrid="0">
      <p:cViewPr varScale="1">
        <p:scale>
          <a:sx n="69" d="100"/>
          <a:sy n="69" d="100"/>
        </p:scale>
        <p:origin x="-71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8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ACC1-9BDB-4FA3-A847-960A79DB0879}" type="datetimeFigureOut">
              <a:rPr lang="uk-UA" smtClean="0"/>
              <a:t>08.06.2022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103D8-B80B-4302-B3B7-6DF1D1064459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103D8-B80B-4302-B3B7-6DF1D1064459}" type="slidenum">
              <a:rPr lang="uk-UA" smtClean="0"/>
              <a:t>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6/8/2022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ES_alternativnaia-zelenfya-energetika-638x4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2435" cy="6848227"/>
          </a:xfrm>
        </p:spPr>
      </p:pic>
      <p:sp>
        <p:nvSpPr>
          <p:cNvPr id="5" name="Прямоугольник 4"/>
          <p:cNvSpPr/>
          <p:nvPr/>
        </p:nvSpPr>
        <p:spPr>
          <a:xfrm>
            <a:off x="817418" y="0"/>
            <a:ext cx="108065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ТЕПЛОЕНЕРГЕТИКА.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Енергетичний</a:t>
            </a:r>
            <a:r>
              <a:rPr lang="ru-RU" sz="3200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менеджмент, </a:t>
            </a:r>
            <a:r>
              <a:rPr lang="ru-RU" sz="3200" b="1" i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енергоефективні</a:t>
            </a:r>
            <a:r>
              <a:rPr lang="ru-RU" sz="3200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муніципальні</a:t>
            </a:r>
            <a:r>
              <a:rPr lang="ru-RU" sz="3200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та </a:t>
            </a:r>
            <a:r>
              <a:rPr lang="ru-RU" sz="3200" b="1" i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промислові</a:t>
            </a:r>
            <a:r>
              <a:rPr lang="ru-RU" sz="3200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теплові</a:t>
            </a:r>
            <a:r>
              <a:rPr lang="ru-RU" sz="3200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ru-RU" sz="3200" b="1" i="1" dirty="0" err="1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технології</a:t>
            </a:r>
            <a:r>
              <a:rPr lang="ru-RU" sz="3200" b="1" i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en-US" sz="3200" b="1" i="1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4" descr="Факультет інженерних систем та екології КНУБА - Home | Facebook">
            <a:extLst>
              <a:ext uri="{FF2B5EF4-FFF2-40B4-BE49-F238E27FC236}">
                <a16:creationId xmlns="" xmlns:a16="http://schemas.microsoft.com/office/drawing/2014/main" id="{9ED764CE-4FDE-4EBC-882E-06BED3ECB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564" y="2585341"/>
            <a:ext cx="3768436" cy="37684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3" y="-168707"/>
            <a:ext cx="10695709" cy="819871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Матеріально-технічне оснащення</a:t>
            </a:r>
            <a:endParaRPr lang="uk-UA" sz="4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C8CB532-485E-716B-5742-877480312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736" b="1645"/>
          <a:stretch>
            <a:fillRect/>
          </a:stretch>
        </p:blipFill>
        <p:spPr>
          <a:xfrm>
            <a:off x="193964" y="3643746"/>
            <a:ext cx="4598823" cy="2964873"/>
          </a:xfrm>
          <a:prstGeom prst="rect">
            <a:avLst/>
          </a:prstGeom>
        </p:spPr>
      </p:pic>
      <p:pic>
        <p:nvPicPr>
          <p:cNvPr id="13" name="Рисунок 12" descr="20220204_145021.jpg"/>
          <p:cNvPicPr>
            <a:picLocks noChangeAspect="1"/>
          </p:cNvPicPr>
          <p:nvPr/>
        </p:nvPicPr>
        <p:blipFill>
          <a:blip r:embed="rId3" cstate="print"/>
          <a:srcRect l="18322" r="16377" b="3547"/>
          <a:stretch>
            <a:fillRect/>
          </a:stretch>
        </p:blipFill>
        <p:spPr>
          <a:xfrm>
            <a:off x="177291" y="568469"/>
            <a:ext cx="4630237" cy="3082340"/>
          </a:xfrm>
          <a:prstGeom prst="rect">
            <a:avLst/>
          </a:prstGeom>
        </p:spPr>
      </p:pic>
      <p:pic>
        <p:nvPicPr>
          <p:cNvPr id="15" name="Рисунок 14" descr="20220204_145416.jpg"/>
          <p:cNvPicPr>
            <a:picLocks noChangeAspect="1"/>
          </p:cNvPicPr>
          <p:nvPr/>
        </p:nvPicPr>
        <p:blipFill>
          <a:blip r:embed="rId4" cstate="print"/>
          <a:srcRect l="24886" r="12159" b="2121"/>
          <a:stretch>
            <a:fillRect/>
          </a:stretch>
        </p:blipFill>
        <p:spPr>
          <a:xfrm>
            <a:off x="4762067" y="3633588"/>
            <a:ext cx="4313959" cy="30165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9B8C771-74B7-5D18-FCB3-BF17AC0C9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127" y="562177"/>
            <a:ext cx="4470109" cy="30815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2EA1FCF-1385-7B4F-C3DE-C1915260E2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35" y="3661496"/>
            <a:ext cx="3024332" cy="2268249"/>
          </a:xfrm>
          <a:prstGeom prst="rect">
            <a:avLst/>
          </a:prstGeom>
        </p:spPr>
      </p:pic>
      <p:pic>
        <p:nvPicPr>
          <p:cNvPr id="19" name="Рисунок 18" descr="20220204_145112.jpg"/>
          <p:cNvPicPr>
            <a:picLocks noChangeAspect="1"/>
          </p:cNvPicPr>
          <p:nvPr/>
        </p:nvPicPr>
        <p:blipFill>
          <a:blip r:embed="rId7" cstate="print"/>
          <a:srcRect l="11136" r="30728" b="7952"/>
          <a:stretch>
            <a:fillRect/>
          </a:stretch>
        </p:blipFill>
        <p:spPr>
          <a:xfrm>
            <a:off x="8850382" y="1510144"/>
            <a:ext cx="3036817" cy="2167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796" y="493678"/>
            <a:ext cx="11428422" cy="5837849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 marL="0" indent="539750" algn="just">
              <a:lnSpc>
                <a:spcPct val="145000"/>
              </a:lnSpc>
              <a:buNone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ПРОФІЛЬ ФАХІВЦЯ: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системна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підготовка з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теплоенергетики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для різних галузей економіки. </a:t>
            </a:r>
          </a:p>
          <a:p>
            <a:pPr marL="0" indent="539750" algn="just">
              <a:lnSpc>
                <a:spcPct val="145000"/>
              </a:lnSpc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Після навчання фахівці можуть здійснювати управління енергозбереженням, наукові дослідження, проектування, монтаж, налагодження,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експлуатацію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сервісне обслуговування теплоенергетичного обладнання і технологій, у тому числі, що використовують вторинні, нетрадиційні та відновлювальні енергоресурси. </a:t>
            </a: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pPr marL="0" indent="539750" algn="just">
              <a:lnSpc>
                <a:spcPct val="145000"/>
              </a:lnSpc>
              <a:buNone/>
            </a:pP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      СТУПІНЬ ВИЩОЇ ОСВІТИ, КВАЛІФІКАЦІЯ:</a:t>
            </a:r>
            <a:endParaRPr lang="uk-UA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Бакалавр, бакалавр-інженер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з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теплоенергетики</a:t>
            </a: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Магістр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з теплоенергетики</a:t>
            </a:r>
            <a:endParaRPr lang="uk-UA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5000"/>
              </a:lnSpc>
              <a:buNone/>
            </a:pPr>
            <a:endParaRPr lang="uk-UA" b="1" i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45000"/>
              </a:lnSpc>
              <a:buNone/>
            </a:pPr>
            <a:r>
              <a:rPr lang="uk-UA" b="1" i="1" dirty="0" smtClean="0">
                <a:latin typeface="Arial" pitchFamily="34" charset="0"/>
                <a:cs typeface="Arial" pitchFamily="34" charset="0"/>
              </a:rPr>
              <a:t>      ФОРМА НАВЧАННЯ: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денна, заочна</a:t>
            </a:r>
          </a:p>
          <a:p>
            <a:pPr marL="0" indent="539750" algn="just">
              <a:lnSpc>
                <a:spcPct val="145000"/>
              </a:lnSpc>
              <a:buNone/>
            </a:pPr>
            <a:endParaRPr lang="uk-UA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0C2DDDC-9EEB-8787-1A3D-B7A9FD6B3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962" y="3324652"/>
            <a:ext cx="4087257" cy="32562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Сфери освітньої програми</a:t>
            </a:r>
            <a:endParaRPr lang="uk-UA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23454" y="1310843"/>
            <a:ext cx="10349345" cy="30257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5000"/>
              </a:lnSpc>
            </a:pPr>
            <a:r>
              <a:rPr lang="uk-UA" sz="2800" i="1" dirty="0" err="1" smtClean="0">
                <a:latin typeface="Arial" pitchFamily="34" charset="0"/>
                <a:cs typeface="Arial" pitchFamily="34" charset="0"/>
              </a:rPr>
              <a:t>енергоефективні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промислові теплові технології</a:t>
            </a:r>
          </a:p>
          <a:p>
            <a:pPr>
              <a:lnSpc>
                <a:spcPct val="125000"/>
              </a:lnSpc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муніципальна теплоенергетика</a:t>
            </a:r>
          </a:p>
          <a:p>
            <a:pPr>
              <a:lnSpc>
                <a:spcPct val="125000"/>
              </a:lnSpc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альтернативні джерела енергії, декарбонізація</a:t>
            </a:r>
          </a:p>
          <a:p>
            <a:pPr>
              <a:lnSpc>
                <a:spcPct val="125000"/>
              </a:lnSpc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енергетичний менеджмент та аудит</a:t>
            </a:r>
          </a:p>
          <a:p>
            <a:pPr>
              <a:lnSpc>
                <a:spcPct val="125000"/>
              </a:lnSpc>
            </a:pPr>
            <a:r>
              <a:rPr lang="uk-UA" sz="2800" i="1" dirty="0" err="1" smtClean="0">
                <a:latin typeface="Arial" pitchFamily="34" charset="0"/>
                <a:cs typeface="Arial" pitchFamily="34" charset="0"/>
              </a:rPr>
              <a:t>енергоефективність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та енергозбереження,</a:t>
            </a:r>
          </a:p>
          <a:p>
            <a:pPr>
              <a:lnSpc>
                <a:spcPct val="125000"/>
              </a:lnSpc>
              <a:buNone/>
            </a:pP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i="1" dirty="0" smtClean="0">
                <a:latin typeface="Arial" pitchFamily="34" charset="0"/>
                <a:cs typeface="Arial" pitchFamily="34" charset="0"/>
              </a:rPr>
              <a:t>   раціональне природокористування</a:t>
            </a:r>
          </a:p>
        </p:txBody>
      </p:sp>
      <p:pic>
        <p:nvPicPr>
          <p:cNvPr id="5" name="Рисунок 4" descr="rozrahunok_teplovtrat.jpg"/>
          <p:cNvPicPr>
            <a:picLocks noChangeAspect="1"/>
          </p:cNvPicPr>
          <p:nvPr/>
        </p:nvPicPr>
        <p:blipFill>
          <a:blip r:embed="rId3" cstate="print"/>
          <a:srcRect l="31582" r="32188"/>
          <a:stretch>
            <a:fillRect/>
          </a:stretch>
        </p:blipFill>
        <p:spPr>
          <a:xfrm>
            <a:off x="8825345" y="1377403"/>
            <a:ext cx="3366655" cy="3065728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80109" y="4746771"/>
            <a:ext cx="12011891" cy="1695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460375" algn="just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Випускники обіймають інженерні та управлінські посади у державних,</a:t>
            </a:r>
            <a:r>
              <a:rPr kumimoji="0" lang="uk-UA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муніципальних, приватних, наукових, виробничих та комерційних організаціях, можуть здійснювати </a:t>
            </a:r>
            <a:r>
              <a:rPr kumimoji="0" lang="uk-UA" sz="28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ресурсоенергетичні</a:t>
            </a:r>
            <a:r>
              <a:rPr kumimoji="0" lang="uk-UA" sz="2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обстеження та аудити.</a:t>
            </a:r>
            <a:endParaRPr kumimoji="0" lang="uk-UA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2BD569-079F-493D-A77F-061145C9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1673"/>
            <a:ext cx="12469091" cy="1143000"/>
          </a:xfrm>
        </p:spPr>
        <p:txBody>
          <a:bodyPr>
            <a:noAutofit/>
          </a:bodyPr>
          <a:lstStyle/>
          <a:p>
            <a:r>
              <a:rPr lang="uk-UA" sz="4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Енергоефективні</a:t>
            </a:r>
            <a:r>
              <a:rPr lang="uk-UA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промислові технології</a:t>
            </a:r>
            <a:endParaRPr lang="uk-UA" sz="4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DB4AA8E-CB15-7722-7399-897CCC022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633" b="1665"/>
          <a:stretch>
            <a:fillRect/>
          </a:stretch>
        </p:blipFill>
        <p:spPr>
          <a:xfrm>
            <a:off x="368215" y="800134"/>
            <a:ext cx="6462076" cy="28886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DE41B3D-7455-1F61-A34C-2CCF791BA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3682123"/>
            <a:ext cx="5015346" cy="31758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0A0463D-2864-9044-D809-3D3518B0E3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06" y="3686119"/>
            <a:ext cx="5084618" cy="31718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DE90989-2CE4-8AC9-0F2B-5D15EACAD3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86" y="790510"/>
            <a:ext cx="5092522" cy="28670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205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2BD569-079F-493D-A77F-061145C96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166255"/>
            <a:ext cx="10972800" cy="1143000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Муніципальна теплоенергетика</a:t>
            </a:r>
            <a:endParaRPr lang="uk-UA" sz="4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bitp-95981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400" y="4379791"/>
            <a:ext cx="3449782" cy="2478209"/>
          </a:xfrm>
          <a:prstGeom prst="rect">
            <a:avLst/>
          </a:prstGeom>
        </p:spPr>
      </p:pic>
      <p:pic>
        <p:nvPicPr>
          <p:cNvPr id="17" name="Рисунок 16" descr="Teplovye-nasosy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4111" y="4364182"/>
            <a:ext cx="3117272" cy="2493818"/>
          </a:xfrm>
          <a:prstGeom prst="rect">
            <a:avLst/>
          </a:prstGeom>
        </p:spPr>
      </p:pic>
      <p:pic>
        <p:nvPicPr>
          <p:cNvPr id="18" name="Рисунок 17" descr="komu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012" y="882650"/>
            <a:ext cx="5236441" cy="34959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44BC4B1-DE79-D649-3780-7C3BD8B675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50327"/>
            <a:ext cx="5056886" cy="2507673"/>
          </a:xfrm>
          <a:prstGeom prst="rect">
            <a:avLst/>
          </a:prstGeom>
        </p:spPr>
      </p:pic>
      <p:pic>
        <p:nvPicPr>
          <p:cNvPr id="21" name="Рисунок 20" descr="kotelnaya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6837" y="861291"/>
            <a:ext cx="5361708" cy="3574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205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D84962-CDCA-B71B-3C10-651273259F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3" y="960582"/>
            <a:ext cx="3251198" cy="32511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465AAF6-695B-E2F0-2205-FD61DD771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7" y="843052"/>
            <a:ext cx="7135091" cy="26898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4323A96-D887-E5E2-A852-733F131B83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3532910"/>
            <a:ext cx="4849091" cy="315191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20436" y="-193964"/>
            <a:ext cx="10972800" cy="1143000"/>
          </a:xfrm>
        </p:spPr>
        <p:txBody>
          <a:bodyPr/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Альтернативні джерела енергії</a:t>
            </a:r>
            <a:endParaRPr lang="uk-UA" dirty="0"/>
          </a:p>
        </p:txBody>
      </p:sp>
      <p:pic>
        <p:nvPicPr>
          <p:cNvPr id="8" name="Рисунок 7" descr="н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5800" y="3883663"/>
            <a:ext cx="4480310" cy="2808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072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69CFBD6-751A-5FD6-2F5C-28CFD7B18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3" y="1401929"/>
            <a:ext cx="6839655" cy="4300515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atin typeface="Arial" pitchFamily="34" charset="0"/>
                <a:cs typeface="Arial" pitchFamily="34" charset="0"/>
              </a:rPr>
              <a:t>Енергетичний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менеджмент та аудит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i="1" dirty="0" smtClean="0">
                <a:latin typeface="Arial" pitchFamily="34" charset="0"/>
                <a:cs typeface="Arial" pitchFamily="34" charset="0"/>
              </a:rPr>
            </a:br>
            <a:endParaRPr lang="uk-UA" dirty="0"/>
          </a:p>
        </p:txBody>
      </p:sp>
      <p:pic>
        <p:nvPicPr>
          <p:cNvPr id="12" name="Рисунок 11" descr="енергетичний паспор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3294" y="987783"/>
            <a:ext cx="3953309" cy="56325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569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743DA8E9-4A7F-43B3-1DAF-75534969EC19}"/>
              </a:ext>
            </a:extLst>
          </p:cNvPr>
          <p:cNvSpPr txBox="1">
            <a:spLocks/>
          </p:cNvSpPr>
          <p:nvPr/>
        </p:nvSpPr>
        <p:spPr>
          <a:xfrm>
            <a:off x="225376" y="317036"/>
            <a:ext cx="5996078" cy="6952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uk-UA" sz="2800" b="1" i="1" u="sng" dirty="0">
              <a:solidFill>
                <a:schemeClr val="tx1"/>
              </a:solidFill>
              <a:latin typeface="ISOCPEUR" panose="020B0604020202020204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4800" y="457199"/>
            <a:ext cx="11887200" cy="932729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>
                <a:latin typeface="Arial" pitchFamily="34" charset="0"/>
                <a:cs typeface="Arial" pitchFamily="34" charset="0"/>
              </a:rPr>
              <a:t>Енергоефективність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та енергозбереження, раціональне природокористування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uk-UA" i="1" dirty="0" smtClean="0">
                <a:latin typeface="Arial" pitchFamily="34" charset="0"/>
                <a:cs typeface="Arial" pitchFamily="34" charset="0"/>
              </a:rPr>
            </a:br>
            <a:endParaRPr lang="uk-UA" dirty="0"/>
          </a:p>
        </p:txBody>
      </p:sp>
      <p:pic>
        <p:nvPicPr>
          <p:cNvPr id="17" name="Рисунок 16" descr="мусоросжигающий зав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2079" y="1357746"/>
            <a:ext cx="4168248" cy="5140036"/>
          </a:xfrm>
          <a:prstGeom prst="rect">
            <a:avLst/>
          </a:prstGeom>
        </p:spPr>
      </p:pic>
      <p:pic>
        <p:nvPicPr>
          <p:cNvPr id="18" name="Рисунок 17" descr="shutterstock_308558309-1-705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45" y="1352663"/>
            <a:ext cx="7218219" cy="51193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111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19871"/>
          </a:xfrm>
        </p:spPr>
        <p:txBody>
          <a:bodyPr>
            <a:noAutofit/>
          </a:bodyPr>
          <a:lstStyle/>
          <a:p>
            <a:r>
              <a:rPr lang="uk-UA" sz="4000" b="1" i="1" dirty="0" smtClean="0">
                <a:latin typeface="Arial" pitchFamily="34" charset="0"/>
                <a:cs typeface="Arial" pitchFamily="34" charset="0"/>
              </a:rPr>
              <a:t>Сучасні знання та практичні навички</a:t>
            </a:r>
            <a:endParaRPr lang="uk-UA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60764"/>
            <a:ext cx="11277600" cy="210589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45000"/>
              </a:lnSpc>
              <a:buNone/>
            </a:pPr>
            <a:r>
              <a:rPr lang="uk-UA" i="1" dirty="0" smtClean="0">
                <a:latin typeface="Arial" pitchFamily="34" charset="0"/>
                <a:cs typeface="Arial" pitchFamily="34" charset="0"/>
              </a:rPr>
              <a:t>Провідні компанії України та світу у сфері теплоенергетичних систем та енергозберігаючих технологій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проводять 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воркшопи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, лекції,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надають свій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досвід та 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матеріально-технічну базу для навчання студентів, натомість першими отримують право «</a:t>
            </a:r>
            <a:r>
              <a:rPr lang="uk-UA" i="1" dirty="0" err="1" smtClean="0">
                <a:latin typeface="Arial" pitchFamily="34" charset="0"/>
                <a:cs typeface="Arial" pitchFamily="34" charset="0"/>
              </a:rPr>
              <a:t>задрафтувати</a:t>
            </a:r>
            <a:r>
              <a:rPr lang="uk-UA" i="1" dirty="0" smtClean="0">
                <a:latin typeface="Arial" pitchFamily="34" charset="0"/>
                <a:cs typeface="Arial" pitchFamily="34" charset="0"/>
              </a:rPr>
              <a:t>» молодих спеціалістів.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047" y="3224646"/>
            <a:ext cx="4665558" cy="31047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10D4A9-19A2-AD97-AB0A-A43A2816C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58" y="5618956"/>
            <a:ext cx="3948113" cy="958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4065B7C-3920-40C9-87F9-CB7CC3B844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159" y="3063154"/>
            <a:ext cx="2508745" cy="1567966"/>
          </a:xfrm>
          <a:prstGeom prst="rect">
            <a:avLst/>
          </a:prstGeom>
        </p:spPr>
      </p:pic>
      <p:pic>
        <p:nvPicPr>
          <p:cNvPr id="9" name="Рисунок 8" descr="DTEK_01_1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96696" y="2597254"/>
            <a:ext cx="3164031" cy="1777546"/>
          </a:xfrm>
          <a:prstGeom prst="rect">
            <a:avLst/>
          </a:prstGeom>
        </p:spPr>
      </p:pic>
      <p:pic>
        <p:nvPicPr>
          <p:cNvPr id="10" name="Рисунок 9" descr="Без названия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6947" y="5049826"/>
            <a:ext cx="2409824" cy="1320234"/>
          </a:xfrm>
          <a:prstGeom prst="rect">
            <a:avLst/>
          </a:prstGeom>
        </p:spPr>
      </p:pic>
      <p:pic>
        <p:nvPicPr>
          <p:cNvPr id="11" name="Рисунок 10" descr="Без названия (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14867" y="4089255"/>
            <a:ext cx="3305175" cy="13811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198</Words>
  <Application>Microsoft Office PowerPoint</Application>
  <PresentationFormat>Произвольный</PresentationFormat>
  <Paragraphs>27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Сфери освітньої програми</vt:lpstr>
      <vt:lpstr>Енергоефективні промислові технології</vt:lpstr>
      <vt:lpstr>Муніципальна теплоенергетика</vt:lpstr>
      <vt:lpstr>Альтернативні джерела енергії</vt:lpstr>
      <vt:lpstr>Енергетичний менеджмент та аудит </vt:lpstr>
      <vt:lpstr>Енергоефективність та енергозбереження, раціональне природокористування </vt:lpstr>
      <vt:lpstr>Сучасні знання та практичні навички</vt:lpstr>
      <vt:lpstr>Матеріально-технічне оснащення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Сучасна підготовка фахівців у галузі водопостачання та водовідведення</dc:title>
  <dc:creator>tanya</dc:creator>
  <cp:lastModifiedBy>Пуговка</cp:lastModifiedBy>
  <cp:revision>83</cp:revision>
  <dcterms:created xsi:type="dcterms:W3CDTF">2021-09-11T11:55:00Z</dcterms:created>
  <dcterms:modified xsi:type="dcterms:W3CDTF">2022-06-08T14:07:16Z</dcterms:modified>
</cp:coreProperties>
</file>