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EC9D-7D33-369B-6A74-A96429483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330A1-F72A-F63E-899C-AC6A644B2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647E-CF32-64AD-E620-AD6122D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5460-F145-BD14-9AF2-C46DD665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4CF0-C82B-6531-64F5-8CC3BA19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9FF9-2521-9504-4DB5-1556F89E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446B4-79DF-34AF-1CF2-2EF8C94D8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EB4D7-92E7-8EB3-E0B2-381496FB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10EC-0461-3EE0-6488-24F45F04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F147-FEC0-0AAE-8F4B-991436A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3E847-B1F1-0338-AE3B-EEDB58D85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36FD-FAB5-3C13-79BB-49E1F7247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BAAAB-0312-C8A0-1804-FA360F94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FE9A-99CE-9D52-3EB0-305B462B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D400-73C8-B118-D6BA-4E3FD969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3905-5A24-D669-2F40-A1D6D38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47E0-DCBB-5B16-934C-65563AAE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88C7-76E6-72E8-A263-ED2507C9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A3F0-7849-534E-5B82-2C885437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7D30-D75F-841B-8046-EFC70872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D581-6633-45F7-E108-3D58E5F9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DA01-B486-4128-584B-BB5F3A81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B0B0-E5A1-1128-ACCD-2CFD3010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B23B-104D-511F-7F52-62C05739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245F-64D0-4475-51A4-C46F5B1D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E683-64CB-4264-CCBA-3F85899B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CC87-128A-2EC0-F61B-801FC2BD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E767A-50A0-926B-5A42-74A341E3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A7D1-8898-4CAB-7793-96080808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8E66-EDDD-E1A1-2E73-BFB9DF47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0BD9B-903B-6104-6A14-254524C9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FC61-15B0-FDF5-5A3C-33118C53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D1AAE-1B8D-FF45-729F-C18903B60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C95F0-25C9-888F-AAA0-3EC8C0CA1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7FF49-A2EB-42D2-EC49-322AFDBA7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3BA84-1E40-3831-45FE-C585CE51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A36B1-60BA-DE9C-2C4F-C5C0F75D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A4692-B600-35AA-A8BA-1E7714FD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B8069-0DB6-17F8-E1D4-EF0ED378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092C-0755-80BB-AFE9-C9E5CBAF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A34E-BB48-087D-D481-9F746A4A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D5979-810E-6284-FC1D-AC761300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94CE-8A80-3250-B2E7-0ED24E3D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C576C-4D67-164F-156A-7FE2270A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F0B76-096A-F012-956B-634B3DA6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DA0FD-B405-859F-B31F-36A41598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9A0-6CA0-05FD-B7E1-3862E2CB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66B4-304F-C903-9E40-7741F4C1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87417-C385-5273-23D9-29501C39E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06D74-DCD7-E94A-5940-72940EE1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02A2B-36F7-B13E-A89A-FA07159E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26580-B096-1032-B81C-877460B2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20FF-97E7-0120-BBAB-77EF5975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AAF91-1821-E0EE-CAEE-68E4AD60F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47A20-2767-F702-1507-A08E08155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5D440-5B37-BF10-A0B9-05550C2B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BD7B2-5FEF-966C-F981-A42BFD9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83288-D283-E4F4-6B73-0EF84000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53BF6-CB8E-7324-CC5A-ED1561C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CD99F-5E07-27A0-D7A6-A5127727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B4B74-6192-B67C-555C-ED9D7517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C150-1316-4B3A-84A7-3538FEF0F2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0D31F-0DC6-72B1-A870-3BF44BF69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7487-226C-A154-8FAB-9FFC6B45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7DC8-9D02-4F65-9D5D-50B1BCBE6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9CC66A-039E-84AE-3609-FE44F9E18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0EA76-7B52-DB85-4FF7-1BBED380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85" y="1229710"/>
            <a:ext cx="9795383" cy="5557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DF44A-F5AE-83C8-ED51-E00129E95560}"/>
              </a:ext>
            </a:extLst>
          </p:cNvPr>
          <p:cNvSpPr txBox="1"/>
          <p:nvPr/>
        </p:nvSpPr>
        <p:spPr>
          <a:xfrm>
            <a:off x="-1354" y="31530"/>
            <a:ext cx="1219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uk-UA" sz="2800" b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Марафон спеціальностей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uk-UA" sz="800" b="1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інженерних систем та екології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ВОДОПОСТАЧАННЯ ТА ВОДОВІДВЕДЕННЯ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0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76C89-DD7E-1C17-ABB4-C0184037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79" y="1664134"/>
            <a:ext cx="9017876" cy="5172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A5958-AE59-AAC7-3912-63B8D6817119}"/>
              </a:ext>
            </a:extLst>
          </p:cNvPr>
          <p:cNvSpPr txBox="1"/>
          <p:nvPr/>
        </p:nvSpPr>
        <p:spPr>
          <a:xfrm>
            <a:off x="924919" y="0"/>
            <a:ext cx="10457793" cy="1763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91135" algn="l"/>
              </a:tabLst>
            </a:pPr>
            <a:r>
              <a:rPr lang="uk-UA" sz="2600" b="1" u="sng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Спеціальності і освітні програми</a:t>
            </a:r>
            <a:endParaRPr lang="en-US" sz="2600" u="sng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194. Гідротехнічне будівництво, водна інженерія та водні технології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(освітня програма –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Водогосподарське будівництво і управління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водними ресурсами та системами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28EE9-53A4-F7C3-55E6-C840AA59BF7A}"/>
              </a:ext>
            </a:extLst>
          </p:cNvPr>
          <p:cNvSpPr txBox="1"/>
          <p:nvPr/>
        </p:nvSpPr>
        <p:spPr>
          <a:xfrm>
            <a:off x="94595" y="220715"/>
            <a:ext cx="5710827" cy="24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91135" algn="l"/>
              </a:tabLst>
            </a:pPr>
            <a:r>
              <a:rPr lang="uk-UA" sz="1800" b="1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Профіль фахівця</a:t>
            </a:r>
            <a:r>
              <a:rPr lang="uk-UA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проектування, будівництво та експлуатація гідротехнічних об'єктів та об'єктів водної інженерії (інженерних систем водопостачання та водовідведення населених пунктів; гідромеліоративних систем; захисних споруд; об’єктів, де використовують воду або контролюють її якість); природно-техногенні комплекси, інженерно екологічні системи, природоохоронні комплекси.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9F118-9C9C-C7AE-4B70-562089ED5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2" y="189185"/>
            <a:ext cx="6153358" cy="4104289"/>
          </a:xfrm>
          <a:prstGeom prst="rect">
            <a:avLst/>
          </a:prstGeom>
        </p:spPr>
      </p:pic>
      <p:pic>
        <p:nvPicPr>
          <p:cNvPr id="5124" name="Picture 4" descr="Из-за аварийного ремонта Каховский шлюз не принимает суда | Ukrainian  Shipping Magazine — Новости судоходства Украины и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69" y="2933816"/>
            <a:ext cx="5493516" cy="36956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7835" y="4510694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Випускники мають можливість набути інженерні та керівні посади на підприємствах в галузі водного господарства, в державних установах, у природоохоронній сфері, наукових організаціях та контролюючих органах, пов’язаних з дотриманням законів у галузі охорони навколишнього середовища, раціонального використання природних ресурсів.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D0F1D-A45B-FE43-DDD7-4ACD8354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" y="385160"/>
            <a:ext cx="8139953" cy="6096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A148F-6224-33B2-9437-AD580C4FD350}"/>
              </a:ext>
            </a:extLst>
          </p:cNvPr>
          <p:cNvSpPr txBox="1"/>
          <p:nvPr/>
        </p:nvSpPr>
        <p:spPr>
          <a:xfrm>
            <a:off x="8256494" y="331694"/>
            <a:ext cx="3792071" cy="628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отримують ґрунтовні знання з інженерної гідравліки, гідроенергетичних розрахунків, будівництва ґрунтових та залізобетонних гідротехнічних споруд, протипаводкових споруд, екологічної оцінки гідротехнічного будівництва, очистки стічних вод та </a:t>
            </a:r>
            <a:r>
              <a:rPr lang="uk-UA" sz="1800" dirty="0" err="1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водопідготовки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Особлива увага приділяється вивченню методів розрахунку на сучасних програмних комплексах: 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Midas GTS NX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Seep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Slope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Sigma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"EPANET", "</a:t>
            </a:r>
            <a:r>
              <a:rPr lang="uk-UA" sz="1800" dirty="0" err="1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ZuluHydro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що надає значну перевагу на ринку праці.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5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0C305-F3D2-CF31-E448-A84F4BAB8E28}"/>
              </a:ext>
            </a:extLst>
          </p:cNvPr>
          <p:cNvSpPr txBox="1"/>
          <p:nvPr/>
        </p:nvSpPr>
        <p:spPr>
          <a:xfrm>
            <a:off x="366939" y="84080"/>
            <a:ext cx="11501717" cy="98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4958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192. Будівництво та цивільна інженерія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4958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 - В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одопостачання та водовідведення)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Насосні станції - Prisma Energy Group">
            <a:extLst>
              <a:ext uri="{FF2B5EF4-FFF2-40B4-BE49-F238E27FC236}">
                <a16:creationId xmlns:a16="http://schemas.microsoft.com/office/drawing/2014/main" id="{28F26E5A-3D2C-A20F-49CB-3CABD520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82" y="1272902"/>
            <a:ext cx="8153865" cy="543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5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7708D-140D-53D7-9A71-0658A234C3B4}"/>
              </a:ext>
            </a:extLst>
          </p:cNvPr>
          <p:cNvSpPr txBox="1"/>
          <p:nvPr/>
        </p:nvSpPr>
        <p:spPr>
          <a:xfrm>
            <a:off x="0" y="672661"/>
            <a:ext cx="6495394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800" b="1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Профіль фахівця:</a:t>
            </a:r>
            <a:r>
              <a:rPr lang="uk-UA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проектування, будівництво і експлуатація систем водопостачання і водовідведення; підготовки води для питного і виробничого використання; використання вторинних і відновлювальних ресурсів.</a:t>
            </a:r>
          </a:p>
        </p:txBody>
      </p:sp>
      <p:pic>
        <p:nvPicPr>
          <p:cNvPr id="6" name="Picture 5" descr="Aquantis - очисні споруди">
            <a:extLst>
              <a:ext uri="{FF2B5EF4-FFF2-40B4-BE49-F238E27FC236}">
                <a16:creationId xmlns:a16="http://schemas.microsoft.com/office/drawing/2014/main" id="{786BEC18-3D08-9156-9A89-4AF473740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3348"/>
            <a:ext cx="7378262" cy="3562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95410" y="3902130"/>
            <a:ext cx="5307707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Випускники мають можливість займати інженерні та керівні посади на промислових підприємствах, в державних установах, комунальному секторі, наукових організаціях та контролюючих органах, пов’язаних з водопостачанням та водовідведенням, раціональним використанням природних ресурсів.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ткуда вода поступает в краны и почему москвичам советуют не бояться ее  пит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26621" y="145776"/>
            <a:ext cx="5295133" cy="330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8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697C3-A08C-A689-F69A-ED6BC8DA6067}"/>
              </a:ext>
            </a:extLst>
          </p:cNvPr>
          <p:cNvSpPr txBox="1"/>
          <p:nvPr/>
        </p:nvSpPr>
        <p:spPr>
          <a:xfrm>
            <a:off x="252248" y="3664785"/>
            <a:ext cx="1175056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uk-UA" sz="1800" dirty="0">
              <a:solidFill>
                <a:srgbClr val="1515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rgbClr val="1515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uk-UA" sz="1800" dirty="0">
              <a:solidFill>
                <a:srgbClr val="1515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отримують ґрунтовні знання з інженерної гідравліки, мереж і споруд водопостачання та водовідведення, насосних станцій, технологій </a:t>
            </a:r>
            <a:r>
              <a:rPr lang="uk-UA" sz="1800" dirty="0" err="1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водопідготовки</a:t>
            </a:r>
            <a:r>
              <a:rPr lang="uk-UA" sz="1800" dirty="0">
                <a:solidFill>
                  <a:srgbClr val="1515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обробки стічних вод, внутрішнього інженерного обладнання будівель і споруд. Особлива увага приділяється вивченню методів розрахунку на сучасних програмних комплексах, що надає значну перевагу на ринку праці.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188C9-875E-C35C-1684-A4EE3A1D9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0" y="147145"/>
            <a:ext cx="10793506" cy="460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44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Олена Дупляк</dc:creator>
  <cp:lastModifiedBy>Олена Дупляк</cp:lastModifiedBy>
  <cp:revision>11</cp:revision>
  <dcterms:created xsi:type="dcterms:W3CDTF">2022-06-02T12:08:40Z</dcterms:created>
  <dcterms:modified xsi:type="dcterms:W3CDTF">2022-06-03T09:26:17Z</dcterms:modified>
</cp:coreProperties>
</file>